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58" r:id="rId5"/>
    <p:sldId id="285" r:id="rId6"/>
    <p:sldId id="286" r:id="rId7"/>
    <p:sldId id="287" r:id="rId8"/>
    <p:sldId id="288" r:id="rId9"/>
    <p:sldId id="289" r:id="rId10"/>
    <p:sldId id="290" r:id="rId11"/>
    <p:sldId id="292" r:id="rId12"/>
    <p:sldId id="293" r:id="rId13"/>
    <p:sldId id="294" r:id="rId14"/>
    <p:sldId id="295" r:id="rId15"/>
    <p:sldId id="296" r:id="rId16"/>
    <p:sldId id="297" r:id="rId17"/>
    <p:sldId id="300" r:id="rId18"/>
    <p:sldId id="298" r:id="rId19"/>
    <p:sldId id="299" r:id="rId20"/>
    <p:sldId id="291" r:id="rId21"/>
    <p:sldId id="302" r:id="rId22"/>
    <p:sldId id="301" r:id="rId23"/>
    <p:sldId id="303" r:id="rId24"/>
    <p:sldId id="305" r:id="rId25"/>
    <p:sldId id="306" r:id="rId26"/>
    <p:sldId id="307" r:id="rId27"/>
    <p:sldId id="308" r:id="rId28"/>
    <p:sldId id="309" r:id="rId29"/>
    <p:sldId id="310" r:id="rId30"/>
    <p:sldId id="311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8D5F74-FCC9-43E5-B152-8198B29A6D71}">
          <p14:sldIdLst>
            <p14:sldId id="256"/>
            <p14:sldId id="257"/>
            <p14:sldId id="284"/>
            <p14:sldId id="258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300"/>
            <p14:sldId id="298"/>
            <p14:sldId id="299"/>
            <p14:sldId id="291"/>
            <p14:sldId id="302"/>
            <p14:sldId id="301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63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2" Type="http://schemas.openxmlformats.org/officeDocument/2006/relationships/image" Target="../media/image50.wmf"/><Relationship Id="rId1" Type="http://schemas.openxmlformats.org/officeDocument/2006/relationships/image" Target="../media/image43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10" Type="http://schemas.openxmlformats.org/officeDocument/2006/relationships/image" Target="../media/image37.wmf"/><Relationship Id="rId4" Type="http://schemas.openxmlformats.org/officeDocument/2006/relationships/image" Target="../media/image31.wmf"/><Relationship Id="rId9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B945A9F-0B37-451E-8D8C-A16B6607A636}" type="datetimeFigureOut">
              <a:rPr lang="zh-CN" altLang="en-US" smtClean="0"/>
              <a:t>2016/11/21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95A57E4-3B0E-4127-8FD7-367981D105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35.wmf"/><Relationship Id="rId3" Type="http://schemas.openxmlformats.org/officeDocument/2006/relationships/oleObject" Target="../embeddings/oleObject18.bin"/><Relationship Id="rId21" Type="http://schemas.openxmlformats.org/officeDocument/2006/relationships/oleObject" Target="../embeddings/oleObject27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42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52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5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8.wmf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77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6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7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MLandDA@126.co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.png"/><Relationship Id="rId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数据分析与机器学习 </a:t>
            </a:r>
            <a:r>
              <a:rPr lang="en-US" altLang="zh-CN" dirty="0"/>
              <a:t>- 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zh-CN" altLang="en-US" dirty="0" smtClean="0"/>
              <a:t>李大威</a:t>
            </a:r>
            <a:endParaRPr lang="en-US" altLang="zh-CN" dirty="0"/>
          </a:p>
          <a:p>
            <a:r>
              <a:rPr lang="en-US" altLang="zh-CN" dirty="0"/>
              <a:t>daweili@dhu.edu.cn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6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Orthogonal basis (</a:t>
            </a:r>
            <a:r>
              <a:rPr lang="zh-CN" altLang="en-US" dirty="0" smtClean="0"/>
              <a:t>向量空间的正交基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51648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2</a:t>
            </a:r>
            <a:r>
              <a:rPr lang="zh-CN" altLang="en-US" dirty="0" smtClean="0"/>
              <a:t>维实向量空间为例，一组大家最熟悉的单位正交基为</a:t>
            </a:r>
            <a:r>
              <a:rPr lang="en-US" altLang="zh-CN" dirty="0" smtClean="0"/>
              <a:t>u1</a:t>
            </a:r>
            <a:r>
              <a:rPr lang="zh-CN" altLang="en-US" dirty="0" smtClean="0"/>
              <a:t>与</a:t>
            </a:r>
            <a:r>
              <a:rPr lang="en-US" altLang="zh-CN" dirty="0" smtClean="0"/>
              <a:t>u2</a:t>
            </a:r>
            <a:r>
              <a:rPr lang="zh-CN" altLang="en-US" dirty="0" smtClean="0"/>
              <a:t>。在该空间中任何向量都可以表示为正交基的线性组合。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然而一个向量空间拥有无数组正交基，</a:t>
            </a:r>
            <a:r>
              <a:rPr lang="en-US" altLang="zh-CN" dirty="0" smtClean="0"/>
              <a:t>u1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u2</a:t>
            </a:r>
            <a:r>
              <a:rPr lang="zh-CN" altLang="en-US" dirty="0" smtClean="0"/>
              <a:t>是一组，</a:t>
            </a:r>
            <a:r>
              <a:rPr lang="en-US" altLang="zh-CN" dirty="0" smtClean="0"/>
              <a:t>v1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v2</a:t>
            </a:r>
            <a:r>
              <a:rPr lang="zh-CN" altLang="en-US" dirty="0" smtClean="0"/>
              <a:t>也是一组，到底选哪一组来表达空间中的数据，是</a:t>
            </a:r>
            <a:r>
              <a:rPr lang="en-US" altLang="zh-CN" dirty="0" smtClean="0"/>
              <a:t>PCA</a:t>
            </a:r>
            <a:r>
              <a:rPr lang="zh-CN" altLang="en-US" dirty="0" smtClean="0"/>
              <a:t>要做的事情。</a:t>
            </a:r>
            <a:r>
              <a:rPr lang="zh-CN" altLang="en-US" dirty="0" smtClean="0">
                <a:solidFill>
                  <a:srgbClr val="C00000"/>
                </a:solidFill>
              </a:rPr>
              <a:t>回想起之前茶壶的例子，我们要挑选最长，信息最丰富的一组正交基去构成</a:t>
            </a:r>
            <a:r>
              <a:rPr lang="en-US" altLang="zh-CN" dirty="0" smtClean="0">
                <a:solidFill>
                  <a:srgbClr val="C00000"/>
                </a:solidFill>
              </a:rPr>
              <a:t>P</a:t>
            </a:r>
            <a:r>
              <a:rPr lang="zh-CN" altLang="en-US" dirty="0" smtClean="0">
                <a:solidFill>
                  <a:srgbClr val="C00000"/>
                </a:solidFill>
              </a:rPr>
              <a:t>矩阵，计算新的数据矩阵</a:t>
            </a:r>
            <a:r>
              <a:rPr lang="en-US" altLang="zh-CN" dirty="0" smtClean="0">
                <a:solidFill>
                  <a:srgbClr val="C00000"/>
                </a:solidFill>
              </a:rPr>
              <a:t>Y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70C0"/>
                </a:solidFill>
              </a:rPr>
              <a:t>第二次对</a:t>
            </a:r>
            <a:r>
              <a:rPr lang="en-US" altLang="zh-CN" dirty="0" smtClean="0">
                <a:solidFill>
                  <a:srgbClr val="0070C0"/>
                </a:solidFill>
              </a:rPr>
              <a:t>PCA</a:t>
            </a:r>
            <a:r>
              <a:rPr lang="zh-CN" altLang="en-US" dirty="0" smtClean="0">
                <a:solidFill>
                  <a:srgbClr val="0070C0"/>
                </a:solidFill>
              </a:rPr>
              <a:t>的认识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</a:t>
            </a:r>
            <a:r>
              <a:rPr lang="zh-CN" altLang="en-US" dirty="0" smtClean="0">
                <a:solidFill>
                  <a:srgbClr val="C00000"/>
                </a:solidFill>
              </a:rPr>
              <a:t>挑选最长，信息最丰富的一组正交基。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239668" y="2389530"/>
            <a:ext cx="0" cy="171537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403648" y="3299998"/>
            <a:ext cx="1700116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31756" y="3034917"/>
            <a:ext cx="32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931651" y="2204864"/>
            <a:ext cx="32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3" name="流程图: 汇总连接 22"/>
          <p:cNvSpPr/>
          <p:nvPr/>
        </p:nvSpPr>
        <p:spPr>
          <a:xfrm>
            <a:off x="2599708" y="3247217"/>
            <a:ext cx="7200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汇总连接 23"/>
          <p:cNvSpPr/>
          <p:nvPr/>
        </p:nvSpPr>
        <p:spPr>
          <a:xfrm>
            <a:off x="2205537" y="2846637"/>
            <a:ext cx="7200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239668" y="2935761"/>
            <a:ext cx="0" cy="3642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53706" y="3291779"/>
            <a:ext cx="346002" cy="821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11182" y="2967009"/>
            <a:ext cx="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u1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1626" y="2743649"/>
            <a:ext cx="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u2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239668" y="3299998"/>
            <a:ext cx="288032" cy="300850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1963127" y="3295888"/>
            <a:ext cx="276542" cy="304960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39174" y="3528840"/>
            <a:ext cx="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v1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20473" y="3528840"/>
            <a:ext cx="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v2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427977"/>
              </p:ext>
            </p:extLst>
          </p:nvPr>
        </p:nvGraphicFramePr>
        <p:xfrm>
          <a:off x="3550372" y="2393056"/>
          <a:ext cx="97472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97" name="Equation" r:id="rId3" imgW="406080" imgH="190440" progId="Equation.DSMT4">
                  <p:embed/>
                </p:oleObj>
              </mc:Choice>
              <mc:Fallback>
                <p:oleObj name="Equation" r:id="rId3" imgW="406080" imgH="19044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0372" y="2393056"/>
                        <a:ext cx="97472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869026"/>
              </p:ext>
            </p:extLst>
          </p:nvPr>
        </p:nvGraphicFramePr>
        <p:xfrm>
          <a:off x="3535812" y="2841847"/>
          <a:ext cx="100488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98" name="Equation" r:id="rId5" imgW="419040" imgH="190440" progId="Equation.DSMT4">
                  <p:embed/>
                </p:oleObj>
              </mc:Choice>
              <mc:Fallback>
                <p:oleObj name="Equation" r:id="rId5" imgW="419040" imgH="190440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812" y="2841847"/>
                        <a:ext cx="1004887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63331"/>
              </p:ext>
            </p:extLst>
          </p:nvPr>
        </p:nvGraphicFramePr>
        <p:xfrm>
          <a:off x="3550372" y="3350496"/>
          <a:ext cx="10048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99" name="Equation" r:id="rId7" imgW="419040" imgH="126720" progId="Equation.DSMT4">
                  <p:embed/>
                </p:oleObj>
              </mc:Choice>
              <mc:Fallback>
                <p:oleObj name="Equation" r:id="rId7" imgW="419040" imgH="12672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0372" y="3350496"/>
                        <a:ext cx="10048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958935"/>
              </p:ext>
            </p:extLst>
          </p:nvPr>
        </p:nvGraphicFramePr>
        <p:xfrm>
          <a:off x="5476010" y="2245468"/>
          <a:ext cx="158273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00" name="Equation" r:id="rId9" imgW="660240" imgH="342720" progId="Equation.DSMT4">
                  <p:embed/>
                </p:oleObj>
              </mc:Choice>
              <mc:Fallback>
                <p:oleObj name="Equation" r:id="rId9" imgW="660240" imgH="342720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010" y="2245468"/>
                        <a:ext cx="1582738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615376"/>
              </p:ext>
            </p:extLst>
          </p:nvPr>
        </p:nvGraphicFramePr>
        <p:xfrm>
          <a:off x="5494514" y="3007085"/>
          <a:ext cx="179705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01" name="Equation" r:id="rId11" imgW="749160" imgH="342720" progId="Equation.DSMT4">
                  <p:embed/>
                </p:oleObj>
              </mc:Choice>
              <mc:Fallback>
                <p:oleObj name="Equation" r:id="rId11" imgW="749160" imgH="34272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514" y="3007085"/>
                        <a:ext cx="179705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903033"/>
              </p:ext>
            </p:extLst>
          </p:nvPr>
        </p:nvGraphicFramePr>
        <p:xfrm>
          <a:off x="5494589" y="3772272"/>
          <a:ext cx="10048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02" name="Equation" r:id="rId13" imgW="419040" imgH="126720" progId="Equation.DSMT4">
                  <p:embed/>
                </p:oleObj>
              </mc:Choice>
              <mc:Fallback>
                <p:oleObj name="Equation" r:id="rId13" imgW="419040" imgH="126720" progId="Equation.DSMT4">
                  <p:embed/>
                  <p:pic>
                    <p:nvPicPr>
                      <p:cNvPr id="0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589" y="3772272"/>
                        <a:ext cx="10048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13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Begin from Variances (</a:t>
            </a:r>
            <a:r>
              <a:rPr lang="zh-CN" altLang="en-US" dirty="0"/>
              <a:t>始</a:t>
            </a:r>
            <a:r>
              <a:rPr lang="zh-CN" altLang="en-US" dirty="0" smtClean="0"/>
              <a:t>于方差的讨论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377106"/>
            <a:ext cx="8640960" cy="51648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考虑得到的两组测量：                                     ，细心的同学会发现其实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都是</a:t>
            </a:r>
            <a:r>
              <a:rPr lang="en-US" altLang="zh-CN" dirty="0" smtClean="0"/>
              <a:t>X</a:t>
            </a:r>
            <a:r>
              <a:rPr lang="zh-CN" altLang="en-US" dirty="0" smtClean="0"/>
              <a:t>数据矩阵的一行，各自代表一种数据。</a:t>
            </a:r>
            <a:endParaRPr lang="en-US" altLang="zh-CN" dirty="0" smtClean="0"/>
          </a:p>
          <a:p>
            <a:r>
              <a:rPr lang="zh-CN" altLang="en-US" dirty="0" smtClean="0"/>
              <a:t>首先对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进行</a:t>
            </a:r>
            <a:r>
              <a:rPr lang="zh-CN" altLang="en-US" dirty="0" smtClean="0">
                <a:solidFill>
                  <a:srgbClr val="C00000"/>
                </a:solidFill>
              </a:rPr>
              <a:t>中心化（</a:t>
            </a:r>
            <a:r>
              <a:rPr lang="en-US" altLang="zh-CN" dirty="0" smtClean="0">
                <a:solidFill>
                  <a:srgbClr val="C00000"/>
                </a:solidFill>
              </a:rPr>
              <a:t>centralization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为了方便，去中心化后的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仍表示为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。但此时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的均值都已经是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了，方差表示为：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协方差表示为：              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无关，则           ；如果</a:t>
            </a:r>
            <a:r>
              <a:rPr lang="en-US" altLang="zh-CN" dirty="0" smtClean="0"/>
              <a:t>A=B</a:t>
            </a:r>
            <a:r>
              <a:rPr lang="zh-CN" altLang="en-US" dirty="0" smtClean="0"/>
              <a:t>，则                  。</a:t>
            </a:r>
            <a:endParaRPr lang="en-US" altLang="zh-CN" dirty="0" smtClean="0"/>
          </a:p>
          <a:p>
            <a:r>
              <a:rPr lang="zh-CN" altLang="en-US" dirty="0" smtClean="0"/>
              <a:t>用行向量表示：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/>
              <a:t>则有：              。回到</a:t>
            </a:r>
            <a:r>
              <a:rPr lang="en-US" altLang="zh-CN" dirty="0" smtClean="0"/>
              <a:t>X</a:t>
            </a:r>
            <a:r>
              <a:rPr lang="zh-CN" altLang="en-US" dirty="0" smtClean="0"/>
              <a:t>矩阵上，每一行相当于</a:t>
            </a:r>
            <a:r>
              <a:rPr lang="en-US" altLang="zh-CN" dirty="0" smtClean="0"/>
              <a:t>a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b</a:t>
            </a:r>
            <a:r>
              <a:rPr lang="zh-CN" altLang="en-US" dirty="0" smtClean="0"/>
              <a:t>向量。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于是</a:t>
            </a:r>
            <a:r>
              <a:rPr lang="zh-CN" altLang="en-US" dirty="0" smtClean="0">
                <a:solidFill>
                  <a:srgbClr val="C00000"/>
                </a:solidFill>
              </a:rPr>
              <a:t>得到协方差矩阵</a:t>
            </a:r>
            <a:r>
              <a:rPr lang="en-US" altLang="zh-CN" dirty="0" smtClean="0">
                <a:solidFill>
                  <a:srgbClr val="C00000"/>
                </a:solidFill>
              </a:rPr>
              <a:t>(Covariance Matrix)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</a:t>
            </a: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989937"/>
              </p:ext>
            </p:extLst>
          </p:nvPr>
        </p:nvGraphicFramePr>
        <p:xfrm>
          <a:off x="3491582" y="1449114"/>
          <a:ext cx="31686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88" name="Equation" r:id="rId3" imgW="1320480" imgH="164880" progId="Equation.DSMT4">
                  <p:embed/>
                </p:oleObj>
              </mc:Choice>
              <mc:Fallback>
                <p:oleObj name="Equation" r:id="rId3" imgW="13204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582" y="1449114"/>
                        <a:ext cx="316865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576409"/>
              </p:ext>
            </p:extLst>
          </p:nvPr>
        </p:nvGraphicFramePr>
        <p:xfrm>
          <a:off x="1736382" y="2673250"/>
          <a:ext cx="530066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89" name="Equation" r:id="rId5" imgW="2209680" imgH="190440" progId="Equation.DSMT4">
                  <p:embed/>
                </p:oleObj>
              </mc:Choice>
              <mc:Fallback>
                <p:oleObj name="Equation" r:id="rId5" imgW="2209680" imgH="190440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382" y="2673250"/>
                        <a:ext cx="530066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298374"/>
              </p:ext>
            </p:extLst>
          </p:nvPr>
        </p:nvGraphicFramePr>
        <p:xfrm>
          <a:off x="4860032" y="3393330"/>
          <a:ext cx="1309687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0" name="Equation" r:id="rId7" imgW="545760" imgH="253800" progId="Equation.DSMT4">
                  <p:embed/>
                </p:oleObj>
              </mc:Choice>
              <mc:Fallback>
                <p:oleObj name="Equation" r:id="rId7" imgW="545760" imgH="25380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3393330"/>
                        <a:ext cx="1309687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417097"/>
              </p:ext>
            </p:extLst>
          </p:nvPr>
        </p:nvGraphicFramePr>
        <p:xfrm>
          <a:off x="6516216" y="3393330"/>
          <a:ext cx="1309688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1" name="Equation" r:id="rId9" imgW="545760" imgH="253800" progId="Equation.DSMT4">
                  <p:embed/>
                </p:oleObj>
              </mc:Choice>
              <mc:Fallback>
                <p:oleObj name="Equation" r:id="rId9" imgW="545760" imgH="253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3393330"/>
                        <a:ext cx="1309688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533653"/>
              </p:ext>
            </p:extLst>
          </p:nvPr>
        </p:nvGraphicFramePr>
        <p:xfrm>
          <a:off x="2771800" y="3825378"/>
          <a:ext cx="149225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2" name="Equation" r:id="rId11" imgW="622080" imgH="253800" progId="Equation.DSMT4">
                  <p:embed/>
                </p:oleObj>
              </mc:Choice>
              <mc:Fallback>
                <p:oleObj name="Equation" r:id="rId11" imgW="622080" imgH="253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3825378"/>
                        <a:ext cx="1492250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799861"/>
              </p:ext>
            </p:extLst>
          </p:nvPr>
        </p:nvGraphicFramePr>
        <p:xfrm>
          <a:off x="3203848" y="4345667"/>
          <a:ext cx="7620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3" name="Equation" r:id="rId13" imgW="317160" imgH="152280" progId="Equation.DSMT4">
                  <p:embed/>
                </p:oleObj>
              </mc:Choice>
              <mc:Fallback>
                <p:oleObj name="Equation" r:id="rId13" imgW="317160" imgH="1522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345667"/>
                        <a:ext cx="76200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864771"/>
              </p:ext>
            </p:extLst>
          </p:nvPr>
        </p:nvGraphicFramePr>
        <p:xfrm>
          <a:off x="6228184" y="4329434"/>
          <a:ext cx="13414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4" name="Equation" r:id="rId15" imgW="558720" imgH="152280" progId="Equation.DSMT4">
                  <p:embed/>
                </p:oleObj>
              </mc:Choice>
              <mc:Fallback>
                <p:oleObj name="Equation" r:id="rId15" imgW="558720" imgH="15228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329434"/>
                        <a:ext cx="13414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426562"/>
              </p:ext>
            </p:extLst>
          </p:nvPr>
        </p:nvGraphicFramePr>
        <p:xfrm>
          <a:off x="2699792" y="4833490"/>
          <a:ext cx="289401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5" name="Equation" r:id="rId17" imgW="1206360" imgH="164880" progId="Equation.DSMT4">
                  <p:embed/>
                </p:oleObj>
              </mc:Choice>
              <mc:Fallback>
                <p:oleObj name="Equation" r:id="rId17" imgW="1206360" imgH="164880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4833490"/>
                        <a:ext cx="2894012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45475"/>
              </p:ext>
            </p:extLst>
          </p:nvPr>
        </p:nvGraphicFramePr>
        <p:xfrm>
          <a:off x="1475656" y="5121522"/>
          <a:ext cx="109696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6" name="Equation" r:id="rId19" imgW="457200" imgH="253800" progId="Equation.DSMT4">
                  <p:embed/>
                </p:oleObj>
              </mc:Choice>
              <mc:Fallback>
                <p:oleObj name="Equation" r:id="rId19" imgW="457200" imgH="2538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121522"/>
                        <a:ext cx="1096963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42286"/>
              </p:ext>
            </p:extLst>
          </p:nvPr>
        </p:nvGraphicFramePr>
        <p:xfrm>
          <a:off x="4094163" y="6058172"/>
          <a:ext cx="118903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7" name="Equation" r:id="rId21" imgW="495000" imgH="253800" progId="Equation.DSMT4">
                  <p:embed/>
                </p:oleObj>
              </mc:Choice>
              <mc:Fallback>
                <p:oleObj name="Equation" r:id="rId21" imgW="495000" imgH="2538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6058172"/>
                        <a:ext cx="118903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76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Properties of 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x</a:t>
            </a:r>
            <a:r>
              <a:rPr lang="en-US" altLang="zh-CN" baseline="-25000" dirty="0" smtClean="0"/>
              <a:t> </a:t>
            </a:r>
            <a:r>
              <a:rPr lang="en-US" altLang="zh-CN" dirty="0"/>
              <a:t>(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x</a:t>
            </a:r>
            <a:r>
              <a:rPr lang="zh-CN" altLang="en-US" dirty="0" smtClean="0"/>
              <a:t>的性质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306438"/>
            <a:ext cx="8640960" cy="51648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首先：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x</a:t>
            </a:r>
            <a:r>
              <a:rPr lang="zh-CN" altLang="en-US" dirty="0" smtClean="0"/>
              <a:t>是一个方阵。</a:t>
            </a:r>
            <a:endParaRPr lang="en-US" altLang="zh-CN" dirty="0" smtClean="0"/>
          </a:p>
          <a:p>
            <a:r>
              <a:rPr lang="zh-CN" altLang="en-US" dirty="0" smtClean="0"/>
              <a:t>其次：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x</a:t>
            </a:r>
            <a:r>
              <a:rPr lang="zh-CN" altLang="en-US" dirty="0"/>
              <a:t>是一</a:t>
            </a:r>
            <a:r>
              <a:rPr lang="zh-CN" altLang="en-US" dirty="0" smtClean="0"/>
              <a:t>个对称阵（</a:t>
            </a:r>
            <a:r>
              <a:rPr lang="en-US" altLang="zh-CN" dirty="0" smtClean="0"/>
              <a:t>symmetric matrix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r>
              <a:rPr lang="zh-CN" altLang="en-US" dirty="0" smtClean="0"/>
              <a:t>第三：</a:t>
            </a:r>
            <a:r>
              <a:rPr lang="en-US" altLang="zh-CN" dirty="0" err="1" smtClean="0"/>
              <a:t>C</a:t>
            </a:r>
            <a:r>
              <a:rPr lang="en-US" altLang="zh-CN" baseline="-25000" dirty="0" err="1" smtClean="0"/>
              <a:t>x</a:t>
            </a:r>
            <a:r>
              <a:rPr lang="zh-CN" altLang="en-US" dirty="0" smtClean="0"/>
              <a:t>的对角线元素表示</a:t>
            </a:r>
            <a:r>
              <a:rPr lang="en-US" altLang="zh-CN" dirty="0" smtClean="0"/>
              <a:t>X</a:t>
            </a:r>
            <a:r>
              <a:rPr lang="zh-CN" altLang="en-US" dirty="0" smtClean="0"/>
              <a:t>所在行的数据类型的方差，非对角线元素表示的是两种不同的数据类型的相关程度。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zh-CN" altLang="en-US" dirty="0" smtClean="0">
                <a:solidFill>
                  <a:srgbClr val="C00000"/>
                </a:solidFill>
              </a:rPr>
              <a:t>对角线</a:t>
            </a:r>
            <a:r>
              <a:rPr lang="zh-CN" altLang="en-US" dirty="0" smtClean="0"/>
              <a:t>上的元素而言，</a:t>
            </a:r>
            <a:r>
              <a:rPr lang="zh-CN" altLang="en-US" dirty="0" smtClean="0">
                <a:solidFill>
                  <a:srgbClr val="C00000"/>
                </a:solidFill>
              </a:rPr>
              <a:t>数值越大表示更有意思的结构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zh-CN" altLang="en-US" dirty="0" smtClean="0">
                <a:solidFill>
                  <a:srgbClr val="C00000"/>
                </a:solidFill>
              </a:rPr>
              <a:t>非对角线</a:t>
            </a:r>
            <a:r>
              <a:rPr lang="zh-CN" altLang="en-US" dirty="0" smtClean="0"/>
              <a:t>上的元素而言，</a:t>
            </a:r>
            <a:r>
              <a:rPr lang="zh-CN" altLang="en-US" dirty="0" smtClean="0">
                <a:solidFill>
                  <a:srgbClr val="C00000"/>
                </a:solidFill>
              </a:rPr>
              <a:t>大数值表示更多的冗余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95205"/>
            <a:ext cx="2852192" cy="207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149650"/>
            <a:ext cx="4231808" cy="1832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33332" y="618782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对角线元素 </a:t>
            </a:r>
            <a:r>
              <a:rPr lang="en-US" altLang="zh-CN" dirty="0" smtClean="0"/>
              <a:t>(Diagonal)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20072" y="598224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非对角线元素 </a:t>
            </a:r>
            <a:r>
              <a:rPr lang="en-US" altLang="zh-CN" dirty="0" smtClean="0"/>
              <a:t>(off-Diagonal)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34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Solving PCA by Eigenvalue Decomposition – 3</a:t>
            </a:r>
            <a:r>
              <a:rPr lang="en-US" altLang="zh-CN" sz="2800" baseline="30000" dirty="0" smtClean="0"/>
              <a:t>rd</a:t>
            </a:r>
            <a:r>
              <a:rPr lang="en-US" altLang="zh-CN" sz="2800" dirty="0" smtClean="0"/>
              <a:t> look 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（使用特征值分解来求</a:t>
            </a:r>
            <a:r>
              <a:rPr lang="en-US" altLang="zh-CN" sz="3200" dirty="0" smtClean="0"/>
              <a:t>PCA – </a:t>
            </a:r>
            <a:r>
              <a:rPr lang="zh-CN" altLang="en-US" sz="3200" dirty="0" smtClean="0"/>
              <a:t>第三次认识）</a:t>
            </a:r>
            <a:endParaRPr lang="zh-CN" altLang="en-US" sz="3200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377106"/>
            <a:ext cx="8640960" cy="51648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                              ，那么</a:t>
            </a:r>
            <a:r>
              <a:rPr lang="en-US" altLang="zh-CN" dirty="0"/>
              <a:t>C</a:t>
            </a:r>
            <a:r>
              <a:rPr lang="en-US" altLang="zh-CN" baseline="-25000" dirty="0"/>
              <a:t>Y</a:t>
            </a:r>
            <a:r>
              <a:rPr lang="zh-CN" altLang="en-US" dirty="0" smtClean="0"/>
              <a:t>应该具有什么样的形式呢？</a:t>
            </a:r>
            <a:endParaRPr lang="en-US" altLang="zh-CN" dirty="0" smtClean="0"/>
          </a:p>
          <a:p>
            <a:r>
              <a:rPr lang="zh-CN" altLang="en-US" dirty="0" smtClean="0"/>
              <a:t>我们希望</a:t>
            </a:r>
            <a:r>
              <a:rPr lang="zh-CN" altLang="en-US" dirty="0" smtClean="0">
                <a:sym typeface="Wingdings" panose="05000000000000000000" pitchFamily="2" charset="2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(1)</a:t>
            </a:r>
            <a:r>
              <a:rPr lang="en-US" altLang="zh-CN" dirty="0" smtClean="0">
                <a:sym typeface="Wingdings" panose="05000000000000000000" pitchFamily="2" charset="2"/>
              </a:rPr>
              <a:t>C</a:t>
            </a:r>
            <a:r>
              <a:rPr lang="en-US" altLang="zh-CN" baseline="-25000" dirty="0" smtClean="0">
                <a:sym typeface="Wingdings" panose="05000000000000000000" pitchFamily="2" charset="2"/>
              </a:rPr>
              <a:t>Y</a:t>
            </a:r>
            <a:r>
              <a:rPr lang="zh-CN" altLang="en-US" dirty="0" smtClean="0">
                <a:sym typeface="Wingdings" panose="05000000000000000000" pitchFamily="2" charset="2"/>
              </a:rPr>
              <a:t>的</a:t>
            </a:r>
            <a:r>
              <a:rPr lang="zh-CN" altLang="en-US" dirty="0">
                <a:sym typeface="Wingdings" panose="05000000000000000000" pitchFamily="2" charset="2"/>
              </a:rPr>
              <a:t>非</a:t>
            </a:r>
            <a:r>
              <a:rPr lang="zh-CN" altLang="en-US" dirty="0" smtClean="0">
                <a:sym typeface="Wingdings" panose="05000000000000000000" pitchFamily="2" charset="2"/>
              </a:rPr>
              <a:t>对角线</a:t>
            </a:r>
            <a:r>
              <a:rPr lang="zh-CN" altLang="en-US" dirty="0" smtClean="0">
                <a:sym typeface="Wingdings" panose="05000000000000000000" pitchFamily="2" charset="2"/>
              </a:rPr>
              <a:t>元素趋向于</a:t>
            </a:r>
            <a:r>
              <a:rPr lang="en-US" altLang="zh-CN" dirty="0" smtClean="0">
                <a:sym typeface="Wingdings" panose="05000000000000000000" pitchFamily="2" charset="2"/>
              </a:rPr>
              <a:t>0</a:t>
            </a:r>
            <a:r>
              <a:rPr lang="zh-CN" altLang="en-US" dirty="0" smtClean="0">
                <a:sym typeface="Wingdings" panose="05000000000000000000" pitchFamily="2" charset="2"/>
              </a:rPr>
              <a:t>，减少冗余性</a:t>
            </a:r>
            <a:r>
              <a:rPr lang="zh-CN" altLang="en-US" dirty="0" smtClean="0"/>
              <a:t>。</a:t>
            </a:r>
            <a:r>
              <a:rPr lang="en-US" altLang="zh-CN" dirty="0" smtClean="0">
                <a:solidFill>
                  <a:srgbClr val="FF0000"/>
                </a:solidFill>
              </a:rPr>
              <a:t>(2)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Y</a:t>
            </a:r>
            <a:r>
              <a:rPr lang="zh-CN" altLang="en-US" dirty="0" smtClean="0"/>
              <a:t>的对角线元素尽量大，加强特征强度。</a:t>
            </a:r>
            <a:endParaRPr lang="en-US" altLang="zh-CN" dirty="0" smtClean="0"/>
          </a:p>
          <a:p>
            <a:r>
              <a:rPr lang="en-US" altLang="zh-CN" dirty="0" smtClean="0"/>
              <a:t>C</a:t>
            </a:r>
            <a:r>
              <a:rPr lang="en-US" altLang="zh-CN" baseline="-25000" dirty="0" smtClean="0"/>
              <a:t>Y</a:t>
            </a:r>
            <a:r>
              <a:rPr lang="zh-CN" altLang="en-US" dirty="0" smtClean="0"/>
              <a:t>与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X</a:t>
            </a:r>
            <a:r>
              <a:rPr lang="zh-CN" altLang="en-US" dirty="0" smtClean="0"/>
              <a:t>的关系：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779912" y="3009726"/>
            <a:ext cx="4680459" cy="9233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定理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：对于对称矩阵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，总能找到一个对角阵</a:t>
            </a:r>
            <a:r>
              <a:rPr lang="en-US" altLang="zh-CN" dirty="0" smtClean="0"/>
              <a:t>D</a:t>
            </a:r>
            <a:r>
              <a:rPr lang="zh-CN" altLang="en-US" dirty="0" smtClean="0"/>
              <a:t>，使</a:t>
            </a:r>
            <a:r>
              <a:rPr lang="en-US" altLang="zh-CN" dirty="0" smtClean="0"/>
              <a:t>A=EDE</a:t>
            </a:r>
            <a:r>
              <a:rPr lang="en-US" altLang="zh-CN" baseline="30000" dirty="0" smtClean="0"/>
              <a:t>T</a:t>
            </a:r>
            <a:r>
              <a:rPr lang="zh-CN" altLang="en-US" dirty="0" smtClean="0"/>
              <a:t>：其中</a:t>
            </a:r>
            <a:r>
              <a:rPr lang="en-US" altLang="zh-CN" dirty="0"/>
              <a:t>E</a:t>
            </a:r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的特征向量阵， </a:t>
            </a:r>
            <a:r>
              <a:rPr lang="en-US" altLang="zh-CN" dirty="0" smtClean="0"/>
              <a:t>E</a:t>
            </a:r>
            <a:r>
              <a:rPr lang="zh-CN" altLang="en-US" dirty="0" smtClean="0"/>
              <a:t>的每一列为特征向量。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682531"/>
              </p:ext>
            </p:extLst>
          </p:nvPr>
        </p:nvGraphicFramePr>
        <p:xfrm>
          <a:off x="683568" y="1412776"/>
          <a:ext cx="23463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7" name="Equation" r:id="rId3" imgW="977760" imgH="164880" progId="Equation.DSMT4">
                  <p:embed/>
                </p:oleObj>
              </mc:Choice>
              <mc:Fallback>
                <p:oleObj name="Equation" r:id="rId3" imgW="977760" imgH="16488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412776"/>
                        <a:ext cx="234632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97639"/>
              </p:ext>
            </p:extLst>
          </p:nvPr>
        </p:nvGraphicFramePr>
        <p:xfrm>
          <a:off x="1043608" y="3343746"/>
          <a:ext cx="1798637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8" name="Equation" r:id="rId5" imgW="749160" imgH="1143000" progId="Equation.DSMT4">
                  <p:embed/>
                </p:oleObj>
              </mc:Choice>
              <mc:Fallback>
                <p:oleObj name="Equation" r:id="rId5" imgW="749160" imgH="11430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343746"/>
                        <a:ext cx="1798637" cy="274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769911"/>
              </p:ext>
            </p:extLst>
          </p:nvPr>
        </p:nvGraphicFramePr>
        <p:xfrm>
          <a:off x="3923928" y="4077072"/>
          <a:ext cx="1981200" cy="189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9" name="Equation" r:id="rId7" imgW="825480" imgH="787320" progId="Equation.DSMT4">
                  <p:embed/>
                </p:oleObj>
              </mc:Choice>
              <mc:Fallback>
                <p:oleObj name="Equation" r:id="rId7" imgW="825480" imgH="78732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077072"/>
                        <a:ext cx="1981200" cy="189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/>
          <p:cNvCxnSpPr>
            <a:stCxn id="17" idx="2"/>
          </p:cNvCxnSpPr>
          <p:nvPr/>
        </p:nvCxnSpPr>
        <p:spPr>
          <a:xfrm flipH="1">
            <a:off x="5248454" y="3933056"/>
            <a:ext cx="871688" cy="584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25" idx="1"/>
          </p:cNvCxnSpPr>
          <p:nvPr/>
        </p:nvCxnSpPr>
        <p:spPr>
          <a:xfrm flipH="1">
            <a:off x="5652120" y="4765794"/>
            <a:ext cx="864096" cy="247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7" idx="0"/>
          </p:cNvCxnSpPr>
          <p:nvPr/>
        </p:nvCxnSpPr>
        <p:spPr>
          <a:xfrm flipH="1" flipV="1">
            <a:off x="5436096" y="5589240"/>
            <a:ext cx="972108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16216" y="4581128"/>
            <a:ext cx="119438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令</a:t>
            </a:r>
            <a:r>
              <a:rPr lang="en-US" altLang="zh-CN" dirty="0" smtClean="0"/>
              <a:t>P=E</a:t>
            </a:r>
            <a:r>
              <a:rPr lang="en-US" altLang="zh-CN" baseline="30000" dirty="0" smtClean="0"/>
              <a:t>T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283968" y="6093296"/>
            <a:ext cx="4248472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定理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：正交矩阵的逆矩阵是自身的转置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72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22176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Solving PCA by Eigenvalue Decomposition – 3</a:t>
            </a:r>
            <a:r>
              <a:rPr lang="en-US" altLang="zh-CN" sz="2800" baseline="30000" dirty="0"/>
              <a:t>rd</a:t>
            </a:r>
            <a:r>
              <a:rPr lang="en-US" altLang="zh-CN" sz="2800" dirty="0"/>
              <a:t> look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（使用特征值分解来求</a:t>
            </a:r>
            <a:r>
              <a:rPr lang="en-US" altLang="zh-CN" sz="3200" dirty="0"/>
              <a:t>PCA – </a:t>
            </a:r>
            <a:r>
              <a:rPr lang="zh-CN" altLang="en-US" sz="3200" dirty="0"/>
              <a:t>第三次认识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400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(1)</a:t>
            </a:r>
            <a:r>
              <a:rPr lang="zh-CN" altLang="en-US" dirty="0" smtClean="0"/>
              <a:t>使</a:t>
            </a:r>
            <a:r>
              <a:rPr lang="en-US" altLang="zh-CN" dirty="0" smtClean="0"/>
              <a:t>P=E</a:t>
            </a:r>
            <a:r>
              <a:rPr lang="en-US" altLang="zh-CN" baseline="30000" dirty="0" smtClean="0"/>
              <a:t>T</a:t>
            </a:r>
            <a:r>
              <a:rPr lang="zh-CN" altLang="en-US" dirty="0" smtClean="0"/>
              <a:t>时，可以使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Y</a:t>
            </a:r>
            <a:r>
              <a:rPr lang="zh-CN" altLang="en-US" dirty="0" smtClean="0"/>
              <a:t>成为我们需要的对角阵。</a:t>
            </a:r>
            <a:endParaRPr lang="en-US" altLang="zh-CN" dirty="0" smtClean="0"/>
          </a:p>
          <a:p>
            <a:r>
              <a:rPr lang="en-US" altLang="zh-CN" dirty="0" smtClean="0"/>
              <a:t>(2)</a:t>
            </a:r>
            <a:r>
              <a:rPr lang="zh-CN" altLang="en-US" dirty="0" smtClean="0"/>
              <a:t>我们把</a:t>
            </a:r>
            <a:r>
              <a:rPr lang="en-US" altLang="zh-CN" dirty="0" smtClean="0"/>
              <a:t>P</a:t>
            </a:r>
            <a:r>
              <a:rPr lang="zh-CN" altLang="en-US" dirty="0" smtClean="0"/>
              <a:t>矩阵的每一行叫做主成分，所以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的主成分也就是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X</a:t>
            </a:r>
            <a:r>
              <a:rPr lang="zh-CN" altLang="en-US" dirty="0" smtClean="0"/>
              <a:t>的特征向量。</a:t>
            </a:r>
            <a:endParaRPr lang="en-US" altLang="zh-CN" dirty="0" smtClean="0"/>
          </a:p>
          <a:p>
            <a:r>
              <a:rPr lang="en-US" altLang="zh-CN" dirty="0" smtClean="0"/>
              <a:t>(3)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Y=PX</a:t>
            </a:r>
            <a:r>
              <a:rPr lang="zh-CN" altLang="en-US" dirty="0" smtClean="0"/>
              <a:t>将原数据</a:t>
            </a:r>
            <a:r>
              <a:rPr lang="en-US" altLang="zh-CN" dirty="0" smtClean="0"/>
              <a:t>X</a:t>
            </a:r>
            <a:r>
              <a:rPr lang="zh-CN" altLang="en-US" dirty="0" smtClean="0"/>
              <a:t>映射为新数据</a:t>
            </a:r>
            <a:r>
              <a:rPr lang="en-US" altLang="zh-CN" dirty="0" smtClean="0"/>
              <a:t>Y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此时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Y</a:t>
            </a:r>
            <a:r>
              <a:rPr lang="en-US" altLang="zh-CN" dirty="0" smtClean="0"/>
              <a:t>=D</a:t>
            </a:r>
            <a:r>
              <a:rPr lang="zh-CN" altLang="en-US" dirty="0" smtClean="0"/>
              <a:t>，又因为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Y</a:t>
            </a:r>
            <a:r>
              <a:rPr lang="en-US" altLang="zh-CN" dirty="0" smtClean="0"/>
              <a:t>=PC</a:t>
            </a:r>
            <a:r>
              <a:rPr lang="en-US" altLang="zh-CN" baseline="-25000" dirty="0" smtClean="0"/>
              <a:t>X</a:t>
            </a:r>
            <a:r>
              <a:rPr lang="en-US" altLang="zh-CN" dirty="0" smtClean="0"/>
              <a:t>P</a:t>
            </a:r>
            <a:r>
              <a:rPr lang="en-US" altLang="zh-CN" baseline="30000" dirty="0" smtClean="0"/>
              <a:t>T</a:t>
            </a:r>
            <a:r>
              <a:rPr lang="zh-CN" altLang="en-US" dirty="0" smtClean="0"/>
              <a:t>，所以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X</a:t>
            </a:r>
            <a:r>
              <a:rPr lang="en-US" altLang="zh-CN" dirty="0" smtClean="0"/>
              <a:t>=P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DP</a:t>
            </a:r>
            <a:r>
              <a:rPr lang="zh-CN" altLang="en-US" dirty="0" smtClean="0"/>
              <a:t>。</a:t>
            </a:r>
            <a:r>
              <a:rPr lang="en-US" altLang="zh-CN" dirty="0" smtClean="0"/>
              <a:t>D</a:t>
            </a:r>
            <a:r>
              <a:rPr lang="zh-CN" altLang="en-US" dirty="0" smtClean="0"/>
              <a:t>为对角阵，对角线上的元素按从大到小排列，对应的特征向量也在</a:t>
            </a:r>
            <a:r>
              <a:rPr lang="en-US" altLang="zh-CN" dirty="0" smtClean="0"/>
              <a:t>P</a:t>
            </a:r>
            <a:r>
              <a:rPr lang="zh-CN" altLang="en-US" dirty="0" smtClean="0"/>
              <a:t>矩阵中进行对应排列。</a:t>
            </a:r>
            <a:endParaRPr lang="en-US" altLang="zh-CN" dirty="0" smtClean="0"/>
          </a:p>
          <a:p>
            <a:r>
              <a:rPr lang="zh-CN" altLang="en-US" dirty="0" smtClean="0"/>
              <a:t>这里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X</a:t>
            </a:r>
            <a:r>
              <a:rPr lang="zh-CN" altLang="en-US" dirty="0" smtClean="0"/>
              <a:t>是一个半正定矩阵，为什么呢？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D</a:t>
            </a:r>
            <a:r>
              <a:rPr lang="zh-CN" altLang="en-US" dirty="0" smtClean="0"/>
              <a:t>的对角线上的元素</a:t>
            </a:r>
            <a:r>
              <a:rPr lang="el-GR" altLang="zh-CN" dirty="0" smtClean="0"/>
              <a:t>λ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……</a:t>
            </a:r>
            <a:r>
              <a:rPr lang="el-GR" altLang="zh-CN" dirty="0" smtClean="0"/>
              <a:t>λ</a:t>
            </a:r>
            <a:r>
              <a:rPr lang="en-US" altLang="zh-CN" baseline="-25000" dirty="0" smtClean="0"/>
              <a:t>m</a:t>
            </a:r>
            <a:r>
              <a:rPr lang="en-US" altLang="zh-CN" dirty="0" smtClean="0"/>
              <a:t>&gt;=0</a:t>
            </a:r>
            <a:r>
              <a:rPr lang="zh-CN" altLang="en-US" dirty="0"/>
              <a:t>。</a:t>
            </a:r>
            <a:r>
              <a:rPr lang="el-GR" altLang="zh-CN" dirty="0" smtClean="0"/>
              <a:t> λ</a:t>
            </a:r>
            <a:r>
              <a:rPr lang="zh-CN" altLang="en-US" dirty="0" smtClean="0"/>
              <a:t>的大小，对应主成分的重要性。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70C0"/>
                </a:solidFill>
              </a:rPr>
              <a:t>第</a:t>
            </a:r>
            <a:r>
              <a:rPr lang="zh-CN" altLang="en-US" dirty="0">
                <a:solidFill>
                  <a:srgbClr val="0070C0"/>
                </a:solidFill>
              </a:rPr>
              <a:t>三</a:t>
            </a:r>
            <a:r>
              <a:rPr lang="zh-CN" altLang="en-US" dirty="0" smtClean="0">
                <a:solidFill>
                  <a:srgbClr val="0070C0"/>
                </a:solidFill>
              </a:rPr>
              <a:t>次</a:t>
            </a:r>
            <a:r>
              <a:rPr lang="zh-CN" altLang="en-US" dirty="0">
                <a:solidFill>
                  <a:srgbClr val="0070C0"/>
                </a:solidFill>
              </a:rPr>
              <a:t>对</a:t>
            </a:r>
            <a:r>
              <a:rPr lang="en-US" altLang="zh-CN" dirty="0">
                <a:solidFill>
                  <a:srgbClr val="0070C0"/>
                </a:solidFill>
              </a:rPr>
              <a:t>PCA</a:t>
            </a:r>
            <a:r>
              <a:rPr lang="zh-CN" altLang="en-US" dirty="0">
                <a:solidFill>
                  <a:srgbClr val="0070C0"/>
                </a:solidFill>
              </a:rPr>
              <a:t>的认识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           </a:t>
            </a:r>
            <a:r>
              <a:rPr lang="en-US" altLang="zh-CN" dirty="0" smtClean="0">
                <a:solidFill>
                  <a:srgbClr val="C00000"/>
                </a:solidFill>
              </a:rPr>
              <a:t>C</a:t>
            </a:r>
            <a:r>
              <a:rPr lang="en-US" altLang="zh-CN" baseline="-25000" dirty="0" smtClean="0">
                <a:solidFill>
                  <a:srgbClr val="C00000"/>
                </a:solidFill>
              </a:rPr>
              <a:t>X</a:t>
            </a:r>
            <a:r>
              <a:rPr lang="zh-CN" altLang="en-US" dirty="0" smtClean="0">
                <a:solidFill>
                  <a:srgbClr val="C00000"/>
                </a:solidFill>
              </a:rPr>
              <a:t>的特征向量变为主成分，组成</a:t>
            </a:r>
            <a:r>
              <a:rPr lang="en-US" altLang="zh-CN" dirty="0" smtClean="0">
                <a:solidFill>
                  <a:srgbClr val="C00000"/>
                </a:solidFill>
              </a:rPr>
              <a:t>P</a:t>
            </a:r>
            <a:r>
              <a:rPr lang="zh-CN" altLang="en-US" dirty="0" smtClean="0">
                <a:solidFill>
                  <a:srgbClr val="C00000"/>
                </a:solidFill>
              </a:rPr>
              <a:t>矩阵。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387366"/>
              </p:ext>
            </p:extLst>
          </p:nvPr>
        </p:nvGraphicFramePr>
        <p:xfrm>
          <a:off x="5724128" y="4221088"/>
          <a:ext cx="118903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9" name="Equation" r:id="rId3" imgW="495000" imgH="253800" progId="Equation.DSMT4">
                  <p:embed/>
                </p:oleObj>
              </mc:Choice>
              <mc:Fallback>
                <p:oleObj name="Equation" r:id="rId3" imgW="495000" imgH="2538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4221088"/>
                        <a:ext cx="118903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440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974301" y="5696103"/>
            <a:ext cx="1018934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979712" y="4410057"/>
            <a:ext cx="1018934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632034"/>
              </p:ext>
            </p:extLst>
          </p:nvPr>
        </p:nvGraphicFramePr>
        <p:xfrm>
          <a:off x="1259632" y="3480734"/>
          <a:ext cx="2342282" cy="1214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9" name="Equation" r:id="rId3" imgW="1104840" imgH="571320" progId="Equation.DSMT4">
                  <p:embed/>
                </p:oleObj>
              </mc:Choice>
              <mc:Fallback>
                <p:oleObj name="Equation" r:id="rId3" imgW="1104840" imgH="57132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480734"/>
                        <a:ext cx="2342282" cy="12146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22176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PCA and Dimensionality Reduction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4</a:t>
            </a:r>
            <a:r>
              <a:rPr lang="en-US" altLang="zh-CN" sz="2800" baseline="30000" dirty="0" smtClean="0"/>
              <a:t>th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look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（用</a:t>
            </a:r>
            <a:r>
              <a:rPr lang="en-US" altLang="zh-CN" sz="3200" dirty="0" smtClean="0"/>
              <a:t>PCA</a:t>
            </a:r>
            <a:r>
              <a:rPr lang="zh-CN" altLang="en-US" sz="3200" dirty="0" smtClean="0"/>
              <a:t>降维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第四次认识）</a:t>
            </a:r>
            <a:endParaRPr lang="zh-CN" altLang="en-US" sz="3200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20882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有时会发现</a:t>
            </a:r>
            <a:r>
              <a:rPr lang="en-US" altLang="zh-CN" dirty="0" smtClean="0"/>
              <a:t>D</a:t>
            </a:r>
            <a:r>
              <a:rPr lang="zh-CN" altLang="en-US" dirty="0" smtClean="0"/>
              <a:t>矩阵对角线的最后几个元素趋近于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，这说明不同的测量数据中有冗余或者说是不独立的部分，其对应的主成分没有影响力。那么我们就可以考虑摘除这些主成分，摘除的过程就是降维。</a:t>
            </a:r>
            <a:endParaRPr lang="en-US" altLang="zh-CN" dirty="0" smtClean="0"/>
          </a:p>
          <a:p>
            <a:r>
              <a:rPr lang="zh-CN" altLang="en-US" dirty="0" smtClean="0"/>
              <a:t>对于数据而言：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0070C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783902"/>
              </p:ext>
            </p:extLst>
          </p:nvPr>
        </p:nvGraphicFramePr>
        <p:xfrm>
          <a:off x="6102424" y="2708920"/>
          <a:ext cx="2286000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0" name="Equation" r:id="rId5" imgW="952200" imgH="558720" progId="Equation.DSMT4">
                  <p:embed/>
                </p:oleObj>
              </mc:Choice>
              <mc:Fallback>
                <p:oleObj name="Equation" r:id="rId5" imgW="95220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424" y="2708920"/>
                        <a:ext cx="2286000" cy="134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2304" y="278092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r>
              <a:rPr lang="zh-CN" altLang="en-US" dirty="0" smtClean="0"/>
              <a:t>矩阵：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750496" y="3573016"/>
            <a:ext cx="36004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750496" y="3861048"/>
            <a:ext cx="86409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320" y="4067780"/>
            <a:ext cx="158417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无影响力成分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3659" y="471585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</a:t>
            </a:r>
            <a:r>
              <a:rPr lang="en-US" altLang="zh-CN" dirty="0" smtClean="0"/>
              <a:t>P</a:t>
            </a:r>
            <a:r>
              <a:rPr lang="zh-CN" altLang="en-US" dirty="0" smtClean="0"/>
              <a:t>的下面两行直接拿掉，结果变为：</a:t>
            </a:r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087860"/>
              </p:ext>
            </p:extLst>
          </p:nvPr>
        </p:nvGraphicFramePr>
        <p:xfrm>
          <a:off x="1259632" y="5049862"/>
          <a:ext cx="23431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1" name="Equation" r:id="rId7" imgW="1104840" imgH="558720" progId="Equation.DSMT4">
                  <p:embed/>
                </p:oleObj>
              </mc:Choice>
              <mc:Fallback>
                <p:oleObj name="Equation" r:id="rId7" imgW="1104840" imgH="55872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049862"/>
                        <a:ext cx="234315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79912" y="542187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信息从原来的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维集中到了</a:t>
            </a:r>
            <a:r>
              <a:rPr lang="en-US" altLang="zh-CN" dirty="0" smtClean="0"/>
              <a:t>2</a:t>
            </a:r>
            <a:r>
              <a:rPr lang="zh-CN" altLang="en-US" dirty="0" smtClean="0"/>
              <a:t>维</a:t>
            </a:r>
            <a:endParaRPr lang="en-US" altLang="zh-CN" dirty="0" smtClean="0"/>
          </a:p>
          <a:p>
            <a:r>
              <a:rPr lang="zh-CN" altLang="en-US" dirty="0" smtClean="0"/>
              <a:t>却没什么损失。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5682" y="616530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第四次对</a:t>
            </a:r>
            <a:r>
              <a:rPr lang="en-US" altLang="zh-CN" sz="2400" dirty="0">
                <a:solidFill>
                  <a:srgbClr val="0070C0"/>
                </a:solidFill>
              </a:rPr>
              <a:t>PCA</a:t>
            </a:r>
            <a:r>
              <a:rPr lang="zh-CN" altLang="en-US" sz="2400" dirty="0">
                <a:solidFill>
                  <a:srgbClr val="0070C0"/>
                </a:solidFill>
              </a:rPr>
              <a:t>的认识</a:t>
            </a:r>
            <a:r>
              <a:rPr lang="zh-CN" altLang="en-US" sz="2400" dirty="0"/>
              <a:t>：</a:t>
            </a:r>
            <a:r>
              <a:rPr lang="en-US" altLang="zh-CN" sz="2400" dirty="0">
                <a:solidFill>
                  <a:srgbClr val="C00000"/>
                </a:solidFill>
              </a:rPr>
              <a:t>P</a:t>
            </a:r>
            <a:r>
              <a:rPr lang="zh-CN" altLang="en-US" sz="2400" dirty="0">
                <a:solidFill>
                  <a:srgbClr val="C00000"/>
                </a:solidFill>
              </a:rPr>
              <a:t>矩阵的降维，导致</a:t>
            </a:r>
            <a:r>
              <a:rPr lang="en-US" altLang="zh-CN" sz="2400" dirty="0">
                <a:solidFill>
                  <a:srgbClr val="C00000"/>
                </a:solidFill>
              </a:rPr>
              <a:t>Y</a:t>
            </a:r>
            <a:r>
              <a:rPr lang="zh-CN" altLang="en-US" sz="2400" dirty="0">
                <a:solidFill>
                  <a:srgbClr val="C00000"/>
                </a:solidFill>
              </a:rPr>
              <a:t>的降维。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79712" y="4111203"/>
            <a:ext cx="1018934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979712" y="3824701"/>
            <a:ext cx="1018934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主成分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979712" y="3528699"/>
            <a:ext cx="1018934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主成分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974301" y="5400101"/>
            <a:ext cx="1018934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主成分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87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 animBg="1"/>
      <p:bldP spid="5" grpId="0"/>
      <p:bldP spid="14" grpId="0" animBg="1"/>
      <p:bldP spid="16" grpId="0"/>
      <p:bldP spid="18" grpId="0"/>
      <p:bldP spid="19" grpId="0"/>
      <p:bldP spid="22" grpId="0" animBg="1"/>
      <p:bldP spid="23" grpId="0" animBg="1"/>
      <p:bldP spid="24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22176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To understand PCA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（对</a:t>
            </a:r>
            <a:r>
              <a:rPr lang="en-US" altLang="zh-CN" sz="3200" dirty="0" smtClean="0"/>
              <a:t>PCA</a:t>
            </a:r>
            <a:r>
              <a:rPr lang="zh-CN" altLang="en-US" sz="3200" dirty="0" smtClean="0"/>
              <a:t>的四次认识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– </a:t>
            </a:r>
            <a:r>
              <a:rPr lang="zh-CN" altLang="en-US" sz="3200" dirty="0" smtClean="0"/>
              <a:t>不断升华）</a:t>
            </a:r>
            <a:endParaRPr lang="zh-CN" alt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467544" y="5236269"/>
            <a:ext cx="554461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第四</a:t>
            </a:r>
            <a:r>
              <a:rPr lang="zh-CN" altLang="en-US" sz="2400" dirty="0" smtClean="0">
                <a:solidFill>
                  <a:srgbClr val="0070C0"/>
                </a:solidFill>
              </a:rPr>
              <a:t>次</a:t>
            </a:r>
            <a:r>
              <a:rPr lang="zh-CN" altLang="en-US" sz="2400" dirty="0" smtClean="0"/>
              <a:t>：</a:t>
            </a:r>
            <a:r>
              <a:rPr lang="en-US" altLang="zh-CN" sz="2400" dirty="0">
                <a:solidFill>
                  <a:srgbClr val="C00000"/>
                </a:solidFill>
              </a:rPr>
              <a:t>P</a:t>
            </a:r>
            <a:r>
              <a:rPr lang="zh-CN" altLang="en-US" sz="2400" dirty="0">
                <a:solidFill>
                  <a:srgbClr val="C00000"/>
                </a:solidFill>
              </a:rPr>
              <a:t>矩阵的降维，导致</a:t>
            </a:r>
            <a:r>
              <a:rPr lang="en-US" altLang="zh-CN" sz="2400" dirty="0">
                <a:solidFill>
                  <a:srgbClr val="C00000"/>
                </a:solidFill>
              </a:rPr>
              <a:t>Y</a:t>
            </a:r>
            <a:r>
              <a:rPr lang="zh-CN" altLang="en-US" sz="2400" dirty="0">
                <a:solidFill>
                  <a:srgbClr val="C00000"/>
                </a:solidFill>
              </a:rPr>
              <a:t>的降维。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4" y="2132233"/>
            <a:ext cx="424697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</a:rPr>
              <a:t>第一次</a:t>
            </a:r>
            <a:r>
              <a:rPr lang="zh-CN" altLang="en-US" sz="2400" dirty="0" smtClean="0"/>
              <a:t>：</a:t>
            </a:r>
            <a:r>
              <a:rPr lang="zh-CN" altLang="en-US" sz="2400" dirty="0" smtClean="0">
                <a:solidFill>
                  <a:srgbClr val="C00000"/>
                </a:solidFill>
              </a:rPr>
              <a:t>表达最丰富的信息。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544" y="3148036"/>
            <a:ext cx="6527467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</a:rPr>
              <a:t>第二次</a:t>
            </a:r>
            <a:r>
              <a:rPr lang="zh-CN" altLang="en-US" sz="2400" dirty="0" smtClean="0"/>
              <a:t>：</a:t>
            </a:r>
            <a:r>
              <a:rPr lang="zh-CN" altLang="en-US" sz="2400" dirty="0">
                <a:solidFill>
                  <a:srgbClr val="C00000"/>
                </a:solidFill>
              </a:rPr>
              <a:t>挑选最长，信息最丰富的一组正交基</a:t>
            </a:r>
            <a:r>
              <a:rPr lang="zh-CN" altLang="en-US" sz="2400" dirty="0" smtClean="0">
                <a:solidFill>
                  <a:srgbClr val="C00000"/>
                </a:solidFill>
              </a:rPr>
              <a:t>。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4198539"/>
            <a:ext cx="6855847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</a:rPr>
              <a:t>第三次</a:t>
            </a:r>
            <a:r>
              <a:rPr lang="zh-CN" altLang="en-US" sz="2400" dirty="0" smtClean="0"/>
              <a:t>：</a:t>
            </a:r>
            <a:r>
              <a:rPr lang="en-US" altLang="zh-CN" sz="2400" dirty="0">
                <a:solidFill>
                  <a:srgbClr val="C00000"/>
                </a:solidFill>
              </a:rPr>
              <a:t> C</a:t>
            </a:r>
            <a:r>
              <a:rPr lang="en-US" altLang="zh-CN" sz="2400" baseline="-25000" dirty="0">
                <a:solidFill>
                  <a:srgbClr val="C00000"/>
                </a:solidFill>
              </a:rPr>
              <a:t>X</a:t>
            </a:r>
            <a:r>
              <a:rPr lang="zh-CN" altLang="en-US" sz="2400" dirty="0">
                <a:solidFill>
                  <a:srgbClr val="C00000"/>
                </a:solidFill>
              </a:rPr>
              <a:t>的特征向量变为主成分，组成</a:t>
            </a:r>
            <a:r>
              <a:rPr lang="en-US" altLang="zh-CN" sz="2400" dirty="0">
                <a:solidFill>
                  <a:srgbClr val="C00000"/>
                </a:solidFill>
              </a:rPr>
              <a:t>P</a:t>
            </a:r>
            <a:r>
              <a:rPr lang="zh-CN" altLang="en-US" sz="2400" dirty="0">
                <a:solidFill>
                  <a:srgbClr val="C00000"/>
                </a:solidFill>
              </a:rPr>
              <a:t>矩阵</a:t>
            </a:r>
            <a:r>
              <a:rPr lang="zh-CN" altLang="en-US" sz="2400" dirty="0" smtClean="0">
                <a:solidFill>
                  <a:srgbClr val="C00000"/>
                </a:solidFill>
              </a:rPr>
              <a:t>。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2411760" y="2593898"/>
            <a:ext cx="179272" cy="5541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2421015" y="3615112"/>
            <a:ext cx="179272" cy="5541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2421015" y="4676720"/>
            <a:ext cx="179272" cy="5541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881510"/>
            <a:ext cx="1627884" cy="84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接箭头连接符 23"/>
          <p:cNvCxnSpPr/>
          <p:nvPr/>
        </p:nvCxnSpPr>
        <p:spPr>
          <a:xfrm flipV="1">
            <a:off x="7856292" y="2398384"/>
            <a:ext cx="0" cy="171537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020272" y="3308852"/>
            <a:ext cx="1700116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648380" y="3043771"/>
            <a:ext cx="32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48275" y="2213718"/>
            <a:ext cx="32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8" name="流程图: 汇总连接 27"/>
          <p:cNvSpPr/>
          <p:nvPr/>
        </p:nvSpPr>
        <p:spPr>
          <a:xfrm>
            <a:off x="8216332" y="3256071"/>
            <a:ext cx="7200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汇总连接 29"/>
          <p:cNvSpPr/>
          <p:nvPr/>
        </p:nvSpPr>
        <p:spPr>
          <a:xfrm>
            <a:off x="7822161" y="2855491"/>
            <a:ext cx="7200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7856292" y="2944615"/>
            <a:ext cx="0" cy="3642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7870330" y="3300633"/>
            <a:ext cx="346002" cy="821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027806" y="2975863"/>
            <a:ext cx="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u1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88250" y="2752503"/>
            <a:ext cx="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u2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7856292" y="3308852"/>
            <a:ext cx="288032" cy="300850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7579751" y="3304742"/>
            <a:ext cx="276542" cy="304960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5798" y="3537694"/>
            <a:ext cx="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v1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37097" y="3537694"/>
            <a:ext cx="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v2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72339"/>
              </p:ext>
            </p:extLst>
          </p:nvPr>
        </p:nvGraphicFramePr>
        <p:xfrm>
          <a:off x="7362035" y="4198539"/>
          <a:ext cx="16462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" name="Equation" r:id="rId4" imgW="685800" imgH="164880" progId="Equation.DSMT4">
                  <p:embed/>
                </p:oleObj>
              </mc:Choice>
              <mc:Fallback>
                <p:oleObj name="Equation" r:id="rId4" imgW="685800" imgH="1648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2035" y="4198539"/>
                        <a:ext cx="164623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516756"/>
              </p:ext>
            </p:extLst>
          </p:nvPr>
        </p:nvGraphicFramePr>
        <p:xfrm>
          <a:off x="6151816" y="5337894"/>
          <a:ext cx="23431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" name="Equation" r:id="rId6" imgW="1104840" imgH="558720" progId="Equation.DSMT4">
                  <p:embed/>
                </p:oleObj>
              </mc:Choice>
              <mc:Fallback>
                <p:oleObj name="Equation" r:id="rId6" imgW="1104840" imgH="55872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1816" y="5337894"/>
                        <a:ext cx="234315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09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20" grpId="0" animBg="1"/>
      <p:bldP spid="21" grpId="0" animBg="1"/>
      <p:bldP spid="7" grpId="0" animBg="1"/>
      <p:bldP spid="22" grpId="0" animBg="1"/>
      <p:bldP spid="23" grpId="0" animBg="1"/>
      <p:bldP spid="26" grpId="0"/>
      <p:bldP spid="27" grpId="0"/>
      <p:bldP spid="28" grpId="0" animBg="1"/>
      <p:bldP spid="30" grpId="0" animBg="1"/>
      <p:bldP spid="33" grpId="0"/>
      <p:bldP spid="34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22176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Algorithm: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PCA</a:t>
            </a:r>
            <a:endParaRPr lang="zh-CN" altLang="en-US" sz="3200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551723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Step1: </a:t>
            </a:r>
            <a:r>
              <a:rPr lang="zh-CN" altLang="en-US" dirty="0" smtClean="0"/>
              <a:t>给定</a:t>
            </a:r>
            <a:r>
              <a:rPr lang="en-US" altLang="zh-CN" dirty="0" smtClean="0"/>
              <a:t>n</a:t>
            </a:r>
            <a:r>
              <a:rPr lang="zh-CN" altLang="en-US" dirty="0" smtClean="0"/>
              <a:t>组数据               ，其中                具有</a:t>
            </a:r>
            <a:r>
              <a:rPr lang="en-US" altLang="zh-CN" dirty="0" smtClean="0"/>
              <a:t>d</a:t>
            </a:r>
            <a:r>
              <a:rPr lang="zh-CN" altLang="en-US" dirty="0" smtClean="0"/>
              <a:t>维。</a:t>
            </a:r>
            <a:endParaRPr lang="en-US" altLang="zh-CN" dirty="0" smtClean="0"/>
          </a:p>
          <a:p>
            <a:r>
              <a:rPr lang="en-US" altLang="zh-CN" dirty="0" smtClean="0"/>
              <a:t>Step2: </a:t>
            </a:r>
            <a:r>
              <a:rPr lang="zh-CN" altLang="en-US" dirty="0" smtClean="0"/>
              <a:t>计算数据向量均值，进行中心化操作：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Step3: </a:t>
            </a:r>
            <a:r>
              <a:rPr lang="zh-CN" altLang="en-US" dirty="0" smtClean="0"/>
              <a:t>构造数据矩阵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，随后计算协方差矩阵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X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Step4: </a:t>
            </a:r>
            <a:r>
              <a:rPr lang="zh-CN" altLang="en-US" dirty="0" smtClean="0"/>
              <a:t>对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X</a:t>
            </a:r>
            <a:r>
              <a:rPr lang="zh-CN" altLang="en-US" dirty="0" smtClean="0"/>
              <a:t>进行特征值分解，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X</a:t>
            </a:r>
            <a:r>
              <a:rPr lang="en-US" altLang="zh-CN" dirty="0" smtClean="0"/>
              <a:t>=P</a:t>
            </a:r>
            <a:r>
              <a:rPr lang="en-US" altLang="zh-CN" baseline="30000" dirty="0"/>
              <a:t>T</a:t>
            </a:r>
            <a:r>
              <a:rPr lang="en-US" altLang="zh-CN" dirty="0" smtClean="0"/>
              <a:t>DP</a:t>
            </a:r>
            <a:r>
              <a:rPr lang="zh-CN" altLang="en-US" dirty="0" smtClean="0"/>
              <a:t>；其中</a:t>
            </a:r>
            <a:r>
              <a:rPr lang="en-US" altLang="zh-CN" dirty="0" smtClean="0"/>
              <a:t>D</a:t>
            </a:r>
            <a:r>
              <a:rPr lang="zh-CN" altLang="en-US" dirty="0" smtClean="0"/>
              <a:t>为对角阵，对角线上的元素按递减顺序排列，对应的特征向量在</a:t>
            </a:r>
            <a:r>
              <a:rPr lang="en-US" altLang="zh-CN" dirty="0" smtClean="0"/>
              <a:t>P</a:t>
            </a:r>
            <a:r>
              <a:rPr lang="zh-CN" altLang="en-US" dirty="0" smtClean="0"/>
              <a:t>矩阵中按行排列。</a:t>
            </a:r>
            <a:endParaRPr lang="en-US" altLang="zh-CN" dirty="0" smtClean="0"/>
          </a:p>
          <a:p>
            <a:r>
              <a:rPr lang="en-US" altLang="zh-CN" dirty="0" smtClean="0"/>
              <a:t>Step5: </a:t>
            </a:r>
            <a:r>
              <a:rPr lang="zh-CN" altLang="en-US" dirty="0" smtClean="0"/>
              <a:t>计算</a:t>
            </a:r>
            <a:r>
              <a:rPr lang="en-US" altLang="zh-CN" dirty="0" smtClean="0"/>
              <a:t>Y=PX</a:t>
            </a:r>
            <a:r>
              <a:rPr lang="zh-CN" altLang="en-US" dirty="0" smtClean="0"/>
              <a:t>。那么</a:t>
            </a:r>
            <a:r>
              <a:rPr lang="en-US" altLang="zh-CN" dirty="0" smtClean="0"/>
              <a:t>:                    </a:t>
            </a:r>
            <a:r>
              <a:rPr lang="zh-CN" altLang="en-US" dirty="0" smtClean="0"/>
              <a:t>，其中每个向量是</a:t>
            </a:r>
            <a:r>
              <a:rPr lang="en-US" altLang="zh-CN" dirty="0" smtClean="0"/>
              <a:t>PCA</a:t>
            </a:r>
            <a:r>
              <a:rPr lang="zh-CN" altLang="en-US" dirty="0" smtClean="0"/>
              <a:t>得到的新数据。</a:t>
            </a:r>
            <a:endParaRPr lang="en-US" altLang="zh-CN" dirty="0" smtClean="0"/>
          </a:p>
          <a:p>
            <a:r>
              <a:rPr lang="en-US" altLang="zh-CN" dirty="0" smtClean="0"/>
              <a:t>Step6: </a:t>
            </a:r>
            <a:r>
              <a:rPr lang="zh-CN" altLang="en-US" dirty="0" smtClean="0"/>
              <a:t>若要降维，只需要保留</a:t>
            </a:r>
            <a:r>
              <a:rPr lang="en-US" altLang="zh-CN" dirty="0" smtClean="0"/>
              <a:t>P</a:t>
            </a:r>
            <a:r>
              <a:rPr lang="zh-CN" altLang="en-US" dirty="0" smtClean="0"/>
              <a:t>中的前几行进行</a:t>
            </a:r>
            <a:r>
              <a:rPr lang="en-US" altLang="zh-CN" dirty="0" smtClean="0"/>
              <a:t>step5</a:t>
            </a:r>
            <a:r>
              <a:rPr lang="zh-CN" altLang="en-US" dirty="0" smtClean="0"/>
              <a:t>计算。</a:t>
            </a:r>
            <a:endParaRPr lang="en-US" altLang="zh-CN" dirty="0" smtClean="0"/>
          </a:p>
          <a:p>
            <a:r>
              <a:rPr lang="zh-CN" altLang="en-US" dirty="0" smtClean="0"/>
              <a:t>注意： 如果第四步是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X</a:t>
            </a:r>
            <a:r>
              <a:rPr lang="en-US" altLang="zh-CN" dirty="0" smtClean="0"/>
              <a:t>=PDP</a:t>
            </a:r>
            <a:r>
              <a:rPr lang="en-US" altLang="zh-CN" baseline="30000" dirty="0" smtClean="0"/>
              <a:t>T</a:t>
            </a:r>
            <a:r>
              <a:rPr lang="zh-CN" altLang="en-US" dirty="0"/>
              <a:t> 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P</a:t>
            </a:r>
            <a:r>
              <a:rPr lang="zh-CN" altLang="en-US" dirty="0" smtClean="0"/>
              <a:t>矩阵特征向量按列排列，第五步中变为</a:t>
            </a:r>
            <a:r>
              <a:rPr lang="en-US" altLang="zh-CN" dirty="0" smtClean="0"/>
              <a:t>Y=P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X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611577"/>
              </p:ext>
            </p:extLst>
          </p:nvPr>
        </p:nvGraphicFramePr>
        <p:xfrm>
          <a:off x="5076056" y="2996952"/>
          <a:ext cx="118903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4" name="Equation" r:id="rId3" imgW="495000" imgH="253800" progId="Equation.DSMT4">
                  <p:embed/>
                </p:oleObj>
              </mc:Choice>
              <mc:Fallback>
                <p:oleObj name="Equation" r:id="rId3" imgW="495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2996952"/>
                        <a:ext cx="118903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097440"/>
              </p:ext>
            </p:extLst>
          </p:nvPr>
        </p:nvGraphicFramePr>
        <p:xfrm>
          <a:off x="3203848" y="1412776"/>
          <a:ext cx="12493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5" name="Equation" r:id="rId5" imgW="520560" imgH="164880" progId="Equation.DSMT4">
                  <p:embed/>
                </p:oleObj>
              </mc:Choice>
              <mc:Fallback>
                <p:oleObj name="Equation" r:id="rId5" imgW="520560" imgH="164880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412776"/>
                        <a:ext cx="1249363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347552"/>
              </p:ext>
            </p:extLst>
          </p:nvPr>
        </p:nvGraphicFramePr>
        <p:xfrm>
          <a:off x="5292080" y="1340768"/>
          <a:ext cx="146208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6" name="Equation" r:id="rId7" imgW="609480" imgH="190440" progId="Equation.DSMT4">
                  <p:embed/>
                </p:oleObj>
              </mc:Choice>
              <mc:Fallback>
                <p:oleObj name="Equation" r:id="rId7" imgW="609480" imgH="19044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1340768"/>
                        <a:ext cx="1462088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050520"/>
              </p:ext>
            </p:extLst>
          </p:nvPr>
        </p:nvGraphicFramePr>
        <p:xfrm>
          <a:off x="5004048" y="2276872"/>
          <a:ext cx="11271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7" name="Equation" r:id="rId9" imgW="469800" imgH="152280" progId="Equation.DSMT4">
                  <p:embed/>
                </p:oleObj>
              </mc:Choice>
              <mc:Fallback>
                <p:oleObj name="Equation" r:id="rId9" imgW="469800" imgH="1522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276872"/>
                        <a:ext cx="1127125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353724"/>
              </p:ext>
            </p:extLst>
          </p:nvPr>
        </p:nvGraphicFramePr>
        <p:xfrm>
          <a:off x="2915816" y="2132856"/>
          <a:ext cx="1125537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8" name="Equation" r:id="rId11" imgW="469800" imgH="279360" progId="Equation.DSMT4">
                  <p:embed/>
                </p:oleObj>
              </mc:Choice>
              <mc:Fallback>
                <p:oleObj name="Equation" r:id="rId11" imgW="469800" imgH="27936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132856"/>
                        <a:ext cx="1125537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181243"/>
              </p:ext>
            </p:extLst>
          </p:nvPr>
        </p:nvGraphicFramePr>
        <p:xfrm>
          <a:off x="2555776" y="3140968"/>
          <a:ext cx="15557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9" name="Equation" r:id="rId13" imgW="647640" imgH="164880" progId="Equation.DSMT4">
                  <p:embed/>
                </p:oleObj>
              </mc:Choice>
              <mc:Fallback>
                <p:oleObj name="Equation" r:id="rId13" imgW="647640" imgH="1648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3140968"/>
                        <a:ext cx="155575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994211"/>
              </p:ext>
            </p:extLst>
          </p:nvPr>
        </p:nvGraphicFramePr>
        <p:xfrm>
          <a:off x="3923928" y="4797152"/>
          <a:ext cx="15875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40" name="Equation" r:id="rId15" imgW="660240" imgH="164880" progId="Equation.DSMT4">
                  <p:embed/>
                </p:oleObj>
              </mc:Choice>
              <mc:Fallback>
                <p:oleObj name="Equation" r:id="rId15" imgW="660240" imgH="16488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797152"/>
                        <a:ext cx="158750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13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4184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Failure cases of PCA</a:t>
            </a:r>
            <a:br>
              <a:rPr lang="en-US" altLang="zh-CN" sz="3200" dirty="0" smtClean="0"/>
            </a:br>
            <a:r>
              <a:rPr lang="zh-CN" altLang="en-US" sz="3200" dirty="0" smtClean="0"/>
              <a:t>（</a:t>
            </a:r>
            <a:r>
              <a:rPr lang="en-US" altLang="zh-CN" sz="3200" dirty="0" smtClean="0"/>
              <a:t>PCA</a:t>
            </a:r>
            <a:r>
              <a:rPr lang="zh-CN" altLang="en-US" sz="3200" dirty="0" smtClean="0"/>
              <a:t>失败的情况）</a:t>
            </a:r>
            <a:endParaRPr lang="zh-CN" altLang="en-US" sz="3200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323528" y="1556792"/>
            <a:ext cx="3960440" cy="496855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用摄像机定时抓拍跟踪摩天轮</a:t>
            </a:r>
            <a:r>
              <a:rPr lang="en-US" altLang="zh-CN" dirty="0" smtClean="0"/>
              <a:t>(Ferris wheel)</a:t>
            </a:r>
            <a:r>
              <a:rPr lang="zh-CN" altLang="en-US" dirty="0" smtClean="0"/>
              <a:t>上的一个轿厢的结果 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741461" y="1555317"/>
            <a:ext cx="3960440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数据本身具有很强的非正交方向特性。</a:t>
            </a:r>
            <a:endParaRPr lang="en-US" altLang="zh-CN" dirty="0" smtClean="0"/>
          </a:p>
          <a:p>
            <a:pPr marL="0" indent="0">
              <a:buFont typeface="Arial" pitchFamily="34" charset="0"/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84984"/>
            <a:ext cx="3356769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34" y="2938215"/>
            <a:ext cx="2292638" cy="317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4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22176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Discussion on PCA</a:t>
            </a:r>
            <a:br>
              <a:rPr lang="en-US" altLang="zh-CN" sz="3200" dirty="0" smtClean="0"/>
            </a:br>
            <a:r>
              <a:rPr lang="zh-CN" altLang="en-US" sz="3200" dirty="0" smtClean="0"/>
              <a:t>（对</a:t>
            </a:r>
            <a:r>
              <a:rPr lang="en-US" altLang="zh-CN" sz="3200" dirty="0" smtClean="0"/>
              <a:t>PCA</a:t>
            </a:r>
            <a:r>
              <a:rPr lang="zh-CN" altLang="en-US" sz="3200" dirty="0" smtClean="0"/>
              <a:t>的讨论）</a:t>
            </a:r>
            <a:endParaRPr lang="zh-CN" altLang="en-US" sz="3200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640960" cy="525658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矩阵的形状：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1043608" y="2564904"/>
            <a:ext cx="2160240" cy="10081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5198391" y="2636912"/>
            <a:ext cx="2160240" cy="10081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243851"/>
              </p:ext>
            </p:extLst>
          </p:nvPr>
        </p:nvGraphicFramePr>
        <p:xfrm>
          <a:off x="1093763" y="2570163"/>
          <a:ext cx="66992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31" name="Equation" r:id="rId3" imgW="279360" imgH="266400" progId="Equation.DSMT4">
                  <p:embed/>
                </p:oleObj>
              </mc:Choice>
              <mc:Fallback>
                <p:oleObj name="Equation" r:id="rId3" imgW="2793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63" y="2570163"/>
                        <a:ext cx="669925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08104" y="4509120"/>
            <a:ext cx="154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数据点个数</a:t>
            </a:r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2280" y="295630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数据维数</a:t>
            </a:r>
            <a:r>
              <a:rPr lang="en-US" altLang="zh-CN" dirty="0" smtClean="0"/>
              <a:t>m</a:t>
            </a:r>
            <a:endParaRPr lang="zh-CN" altLang="en-US" dirty="0"/>
          </a:p>
        </p:txBody>
      </p:sp>
      <p:sp>
        <p:nvSpPr>
          <p:cNvPr id="5" name="右大括号 4"/>
          <p:cNvSpPr/>
          <p:nvPr/>
        </p:nvSpPr>
        <p:spPr>
          <a:xfrm>
            <a:off x="3275856" y="2570168"/>
            <a:ext cx="144016" cy="100811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 rot="5400000">
            <a:off x="2051720" y="2646204"/>
            <a:ext cx="144016" cy="216024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/>
          <p:cNvSpPr/>
          <p:nvPr/>
        </p:nvSpPr>
        <p:spPr>
          <a:xfrm rot="5400000">
            <a:off x="6206503" y="3861048"/>
            <a:ext cx="144016" cy="100811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/>
          <p:cNvSpPr/>
          <p:nvPr/>
        </p:nvSpPr>
        <p:spPr>
          <a:xfrm>
            <a:off x="6892751" y="2060848"/>
            <a:ext cx="144016" cy="216024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19672" y="5063983"/>
            <a:ext cx="1224136" cy="12241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175739"/>
              </p:ext>
            </p:extLst>
          </p:nvPr>
        </p:nvGraphicFramePr>
        <p:xfrm>
          <a:off x="5776913" y="2060575"/>
          <a:ext cx="66992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32" name="Equation" r:id="rId5" imgW="279360" imgH="266400" progId="Equation.DSMT4">
                  <p:embed/>
                </p:oleObj>
              </mc:Choice>
              <mc:Fallback>
                <p:oleObj name="Equation" r:id="rId5" imgW="279360" imgH="2664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6913" y="2060575"/>
                        <a:ext cx="669925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353321" y="3845292"/>
            <a:ext cx="154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数据点个数</a:t>
            </a:r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50449" y="288955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数据维数</a:t>
            </a:r>
            <a:r>
              <a:rPr lang="en-US" altLang="zh-CN" dirty="0" smtClean="0"/>
              <a:t>m</a:t>
            </a:r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544041"/>
              </p:ext>
            </p:extLst>
          </p:nvPr>
        </p:nvGraphicFramePr>
        <p:xfrm>
          <a:off x="1636584" y="5085184"/>
          <a:ext cx="487362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33" name="Equation" r:id="rId7" imgW="203040" imgH="152280" progId="Equation.DSMT4">
                  <p:embed/>
                </p:oleObj>
              </mc:Choice>
              <mc:Fallback>
                <p:oleObj name="Equation" r:id="rId7" imgW="203040" imgH="15228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584" y="5085184"/>
                        <a:ext cx="487362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364088" y="50131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“</a:t>
            </a:r>
            <a:r>
              <a:rPr lang="en-US" altLang="zh-CN" dirty="0" smtClean="0">
                <a:solidFill>
                  <a:srgbClr val="C00000"/>
                </a:solidFill>
              </a:rPr>
              <a:t>Eigen-face</a:t>
            </a:r>
            <a:r>
              <a:rPr lang="zh-CN" altLang="en-US" dirty="0" smtClean="0"/>
              <a:t>”（特征脸）</a:t>
            </a:r>
            <a:endParaRPr lang="zh-CN" altLang="en-US" dirty="0"/>
          </a:p>
        </p:txBody>
      </p:sp>
      <p:pic>
        <p:nvPicPr>
          <p:cNvPr id="68616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01" y="5402822"/>
            <a:ext cx="2330797" cy="54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91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直接箭头连接符 102"/>
          <p:cNvCxnSpPr/>
          <p:nvPr/>
        </p:nvCxnSpPr>
        <p:spPr>
          <a:xfrm>
            <a:off x="4859010" y="4816283"/>
            <a:ext cx="0" cy="783704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 flipV="1">
            <a:off x="4585332" y="5577565"/>
            <a:ext cx="292204" cy="227699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4855860" y="5579892"/>
            <a:ext cx="796260" cy="0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437" y="1484784"/>
            <a:ext cx="8877900" cy="5256584"/>
          </a:xfrm>
        </p:spPr>
        <p:txBody>
          <a:bodyPr/>
          <a:lstStyle/>
          <a:p>
            <a:r>
              <a:rPr lang="en-US" altLang="zh-CN" sz="2200" dirty="0" smtClean="0"/>
              <a:t>Number of data increases exponentially with growing dimensionality:</a:t>
            </a:r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2200" dirty="0" smtClean="0"/>
              <a:t>Inscribed sphere becomes smaller with growing dimensionality:</a:t>
            </a:r>
          </a:p>
          <a:p>
            <a:endParaRPr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Curse of Dimensionality</a:t>
            </a:r>
            <a:r>
              <a:rPr lang="zh-CN" altLang="en-US" dirty="0" smtClean="0"/>
              <a:t>（维度灾难）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1600" y="220486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d=1</a:t>
            </a:r>
            <a:endParaRPr lang="zh-CN" altLang="en-US" dirty="0"/>
          </a:p>
        </p:txBody>
      </p:sp>
      <p:sp>
        <p:nvSpPr>
          <p:cNvPr id="17" name="流程图: 汇总连接 16"/>
          <p:cNvSpPr/>
          <p:nvPr/>
        </p:nvSpPr>
        <p:spPr>
          <a:xfrm>
            <a:off x="971600" y="2996952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汇总连接 19"/>
          <p:cNvSpPr/>
          <p:nvPr/>
        </p:nvSpPr>
        <p:spPr>
          <a:xfrm>
            <a:off x="1221798" y="2996952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汇总连接 20"/>
          <p:cNvSpPr/>
          <p:nvPr/>
        </p:nvSpPr>
        <p:spPr>
          <a:xfrm>
            <a:off x="1463303" y="2996952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843808" y="2215709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d=2</a:t>
            </a:r>
            <a:endParaRPr lang="zh-CN" altLang="en-US" dirty="0"/>
          </a:p>
        </p:txBody>
      </p:sp>
      <p:sp>
        <p:nvSpPr>
          <p:cNvPr id="25" name="流程图: 汇总连接 24"/>
          <p:cNvSpPr/>
          <p:nvPr/>
        </p:nvSpPr>
        <p:spPr>
          <a:xfrm>
            <a:off x="2843808" y="2780928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汇总连接 25"/>
          <p:cNvSpPr/>
          <p:nvPr/>
        </p:nvSpPr>
        <p:spPr>
          <a:xfrm>
            <a:off x="3094006" y="2780928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汇总连接 26"/>
          <p:cNvSpPr/>
          <p:nvPr/>
        </p:nvSpPr>
        <p:spPr>
          <a:xfrm>
            <a:off x="3335511" y="2780928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汇总连接 27"/>
          <p:cNvSpPr/>
          <p:nvPr/>
        </p:nvSpPr>
        <p:spPr>
          <a:xfrm>
            <a:off x="2843808" y="3031504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汇总连接 28"/>
          <p:cNvSpPr/>
          <p:nvPr/>
        </p:nvSpPr>
        <p:spPr>
          <a:xfrm>
            <a:off x="3094006" y="3031504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汇总连接 29"/>
          <p:cNvSpPr/>
          <p:nvPr/>
        </p:nvSpPr>
        <p:spPr>
          <a:xfrm>
            <a:off x="3335511" y="3031504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汇总连接 30"/>
          <p:cNvSpPr/>
          <p:nvPr/>
        </p:nvSpPr>
        <p:spPr>
          <a:xfrm>
            <a:off x="2843808" y="3274139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汇总连接 31"/>
          <p:cNvSpPr/>
          <p:nvPr/>
        </p:nvSpPr>
        <p:spPr>
          <a:xfrm>
            <a:off x="3094006" y="3274139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汇总连接 32"/>
          <p:cNvSpPr/>
          <p:nvPr/>
        </p:nvSpPr>
        <p:spPr>
          <a:xfrm>
            <a:off x="3335511" y="3274139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788024" y="221274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d=3</a:t>
            </a:r>
            <a:endParaRPr lang="zh-CN" altLang="en-US" dirty="0"/>
          </a:p>
        </p:txBody>
      </p:sp>
      <p:sp>
        <p:nvSpPr>
          <p:cNvPr id="41" name="流程图: 汇总连接 40"/>
          <p:cNvSpPr/>
          <p:nvPr/>
        </p:nvSpPr>
        <p:spPr>
          <a:xfrm>
            <a:off x="4710260" y="3339876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汇总连接 41"/>
          <p:cNvSpPr/>
          <p:nvPr/>
        </p:nvSpPr>
        <p:spPr>
          <a:xfrm>
            <a:off x="4960458" y="3339876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汇总连接 42"/>
          <p:cNvSpPr/>
          <p:nvPr/>
        </p:nvSpPr>
        <p:spPr>
          <a:xfrm>
            <a:off x="5201963" y="3339876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汇总连接 43"/>
          <p:cNvSpPr/>
          <p:nvPr/>
        </p:nvSpPr>
        <p:spPr>
          <a:xfrm>
            <a:off x="4827982" y="2747865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流程图: 汇总连接 44"/>
          <p:cNvSpPr/>
          <p:nvPr/>
        </p:nvSpPr>
        <p:spPr>
          <a:xfrm>
            <a:off x="5078180" y="2747865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流程图: 汇总连接 45"/>
          <p:cNvSpPr/>
          <p:nvPr/>
        </p:nvSpPr>
        <p:spPr>
          <a:xfrm>
            <a:off x="5319685" y="2747865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流程图: 汇总连接 46"/>
          <p:cNvSpPr/>
          <p:nvPr/>
        </p:nvSpPr>
        <p:spPr>
          <a:xfrm>
            <a:off x="4932958" y="2662173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汇总连接 47"/>
          <p:cNvSpPr/>
          <p:nvPr/>
        </p:nvSpPr>
        <p:spPr>
          <a:xfrm>
            <a:off x="5183156" y="2662173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流程图: 汇总连接 48"/>
          <p:cNvSpPr/>
          <p:nvPr/>
        </p:nvSpPr>
        <p:spPr>
          <a:xfrm>
            <a:off x="5424661" y="2662173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汇总连接 49"/>
          <p:cNvSpPr/>
          <p:nvPr/>
        </p:nvSpPr>
        <p:spPr>
          <a:xfrm>
            <a:off x="4830627" y="2991182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流程图: 汇总连接 50"/>
          <p:cNvSpPr/>
          <p:nvPr/>
        </p:nvSpPr>
        <p:spPr>
          <a:xfrm>
            <a:off x="5080825" y="2991182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汇总连接 51"/>
          <p:cNvSpPr/>
          <p:nvPr/>
        </p:nvSpPr>
        <p:spPr>
          <a:xfrm>
            <a:off x="5322330" y="2991182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流程图: 汇总连接 52"/>
          <p:cNvSpPr/>
          <p:nvPr/>
        </p:nvSpPr>
        <p:spPr>
          <a:xfrm>
            <a:off x="4936105" y="2902058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汇总连接 53"/>
          <p:cNvSpPr/>
          <p:nvPr/>
        </p:nvSpPr>
        <p:spPr>
          <a:xfrm>
            <a:off x="5186303" y="2902058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流程图: 汇总连接 54"/>
          <p:cNvSpPr/>
          <p:nvPr/>
        </p:nvSpPr>
        <p:spPr>
          <a:xfrm>
            <a:off x="5427808" y="2902058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汇总连接 34"/>
          <p:cNvSpPr/>
          <p:nvPr/>
        </p:nvSpPr>
        <p:spPr>
          <a:xfrm>
            <a:off x="4710260" y="2846665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汇总连接 35"/>
          <p:cNvSpPr/>
          <p:nvPr/>
        </p:nvSpPr>
        <p:spPr>
          <a:xfrm>
            <a:off x="4960458" y="2846665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汇总连接 36"/>
          <p:cNvSpPr/>
          <p:nvPr/>
        </p:nvSpPr>
        <p:spPr>
          <a:xfrm>
            <a:off x="5201963" y="2846665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流程图: 汇总连接 55"/>
          <p:cNvSpPr/>
          <p:nvPr/>
        </p:nvSpPr>
        <p:spPr>
          <a:xfrm>
            <a:off x="4838195" y="3250752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流程图: 汇总连接 56"/>
          <p:cNvSpPr/>
          <p:nvPr/>
        </p:nvSpPr>
        <p:spPr>
          <a:xfrm>
            <a:off x="5088393" y="3250752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流程图: 汇总连接 57"/>
          <p:cNvSpPr/>
          <p:nvPr/>
        </p:nvSpPr>
        <p:spPr>
          <a:xfrm>
            <a:off x="5329898" y="3250752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流程图: 汇总连接 58"/>
          <p:cNvSpPr/>
          <p:nvPr/>
        </p:nvSpPr>
        <p:spPr>
          <a:xfrm>
            <a:off x="4943673" y="3161628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汇总连接 59"/>
          <p:cNvSpPr/>
          <p:nvPr/>
        </p:nvSpPr>
        <p:spPr>
          <a:xfrm>
            <a:off x="5193871" y="3161628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流程图: 汇总连接 60"/>
          <p:cNvSpPr/>
          <p:nvPr/>
        </p:nvSpPr>
        <p:spPr>
          <a:xfrm>
            <a:off x="5435376" y="3161628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汇总连接 37"/>
          <p:cNvSpPr/>
          <p:nvPr/>
        </p:nvSpPr>
        <p:spPr>
          <a:xfrm>
            <a:off x="4710260" y="3097241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汇总连接 38"/>
          <p:cNvSpPr/>
          <p:nvPr/>
        </p:nvSpPr>
        <p:spPr>
          <a:xfrm>
            <a:off x="4960458" y="3097241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汇总连接 39"/>
          <p:cNvSpPr/>
          <p:nvPr/>
        </p:nvSpPr>
        <p:spPr>
          <a:xfrm>
            <a:off x="5201963" y="3097241"/>
            <a:ext cx="7272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4746624" y="2879739"/>
            <a:ext cx="0" cy="494369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4718611" y="2902058"/>
            <a:ext cx="504056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47" idx="4"/>
          </p:cNvCxnSpPr>
          <p:nvPr/>
        </p:nvCxnSpPr>
        <p:spPr>
          <a:xfrm flipH="1">
            <a:off x="4762736" y="2751297"/>
            <a:ext cx="206586" cy="134232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452320" y="227687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d=n?</a:t>
            </a:r>
            <a:endParaRPr lang="zh-CN" altLang="en-US" dirty="0"/>
          </a:p>
        </p:txBody>
      </p:sp>
      <p:graphicFrame>
        <p:nvGraphicFramePr>
          <p:cNvPr id="66" name="对象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033783"/>
              </p:ext>
            </p:extLst>
          </p:nvPr>
        </p:nvGraphicFramePr>
        <p:xfrm>
          <a:off x="7409276" y="2798192"/>
          <a:ext cx="75939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0" name="Equation" r:id="rId3" imgW="139680" imgH="101520" progId="Equation.DSMT4">
                  <p:embed/>
                </p:oleObj>
              </mc:Choice>
              <mc:Fallback>
                <p:oleObj name="Equation" r:id="rId3" imgW="139680" imgH="10152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9276" y="2798192"/>
                        <a:ext cx="75939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接连接符 66"/>
          <p:cNvCxnSpPr/>
          <p:nvPr/>
        </p:nvCxnSpPr>
        <p:spPr>
          <a:xfrm flipH="1">
            <a:off x="995611" y="3054458"/>
            <a:ext cx="504056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880172" y="2828881"/>
            <a:ext cx="0" cy="494369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2878342" y="2836989"/>
            <a:ext cx="504056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右箭头 69"/>
          <p:cNvSpPr/>
          <p:nvPr/>
        </p:nvSpPr>
        <p:spPr>
          <a:xfrm>
            <a:off x="6156176" y="2828881"/>
            <a:ext cx="792088" cy="360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043608" y="435581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d=1</a:t>
            </a:r>
            <a:endParaRPr lang="zh-CN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823373" y="433822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d=2</a:t>
            </a:r>
            <a:endParaRPr lang="zh-CN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4781804" y="435581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d=3</a:t>
            </a:r>
            <a:endParaRPr lang="zh-CN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452320" y="435581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d=n?</a:t>
            </a:r>
            <a:endParaRPr lang="zh-CN" altLang="en-US" dirty="0"/>
          </a:p>
        </p:txBody>
      </p:sp>
      <p:graphicFrame>
        <p:nvGraphicFramePr>
          <p:cNvPr id="79" name="对象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869125"/>
              </p:ext>
            </p:extLst>
          </p:nvPr>
        </p:nvGraphicFramePr>
        <p:xfrm>
          <a:off x="1001713" y="5915645"/>
          <a:ext cx="58261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1" name="Equation" r:id="rId5" imgW="241200" imgH="126720" progId="Equation.DSMT4">
                  <p:embed/>
                </p:oleObj>
              </mc:Choice>
              <mc:Fallback>
                <p:oleObj name="Equation" r:id="rId5" imgW="241200" imgH="12672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5915645"/>
                        <a:ext cx="582612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对象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96800"/>
              </p:ext>
            </p:extLst>
          </p:nvPr>
        </p:nvGraphicFramePr>
        <p:xfrm>
          <a:off x="2562839" y="5877272"/>
          <a:ext cx="1135062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2" name="Equation" r:id="rId7" imgW="469800" imgH="304560" progId="Equation.DSMT4">
                  <p:embed/>
                </p:oleObj>
              </mc:Choice>
              <mc:Fallback>
                <p:oleObj name="Equation" r:id="rId7" imgW="469800" imgH="304560" progId="Equation.DSMT4">
                  <p:embed/>
                  <p:pic>
                    <p:nvPicPr>
                      <p:cNvPr id="0" name="对象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839" y="5877272"/>
                        <a:ext cx="1135062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393391"/>
              </p:ext>
            </p:extLst>
          </p:nvPr>
        </p:nvGraphicFramePr>
        <p:xfrm>
          <a:off x="4495281" y="5877272"/>
          <a:ext cx="1503362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3" name="Equation" r:id="rId9" imgW="622080" imgH="304560" progId="Equation.DSMT4">
                  <p:embed/>
                </p:oleObj>
              </mc:Choice>
              <mc:Fallback>
                <p:oleObj name="Equation" r:id="rId9" imgW="622080" imgH="304560" progId="Equation.DSMT4">
                  <p:embed/>
                  <p:pic>
                    <p:nvPicPr>
                      <p:cNvPr id="0" name="对象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281" y="5877272"/>
                        <a:ext cx="1503362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对象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901203"/>
              </p:ext>
            </p:extLst>
          </p:nvPr>
        </p:nvGraphicFramePr>
        <p:xfrm>
          <a:off x="7468017" y="5949280"/>
          <a:ext cx="61277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4" name="Equation" r:id="rId11" imgW="253800" imgH="126720" progId="Equation.DSMT4">
                  <p:embed/>
                </p:oleObj>
              </mc:Choice>
              <mc:Fallback>
                <p:oleObj name="Equation" r:id="rId11" imgW="253800" imgH="126720" progId="Equation.DSMT4">
                  <p:embed/>
                  <p:pic>
                    <p:nvPicPr>
                      <p:cNvPr id="0" name="对象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8017" y="5949280"/>
                        <a:ext cx="61277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直接箭头连接符 82"/>
          <p:cNvCxnSpPr/>
          <p:nvPr/>
        </p:nvCxnSpPr>
        <p:spPr>
          <a:xfrm>
            <a:off x="896396" y="5301208"/>
            <a:ext cx="7962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2692071" y="4869160"/>
            <a:ext cx="7962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>
            <a:off x="2705419" y="4869160"/>
            <a:ext cx="0" cy="78370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2692071" y="5652864"/>
            <a:ext cx="7962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3479539" y="4864305"/>
            <a:ext cx="0" cy="78370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2744884" y="4900972"/>
            <a:ext cx="698243" cy="7200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4702797" y="4936849"/>
            <a:ext cx="750765" cy="7982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4572509" y="4793861"/>
            <a:ext cx="292204" cy="22769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4848832" y="4802653"/>
            <a:ext cx="7962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 flipV="1">
            <a:off x="5351287" y="4802653"/>
            <a:ext cx="292204" cy="22769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5632864" y="4818864"/>
            <a:ext cx="0" cy="78370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V="1">
            <a:off x="5363647" y="5572710"/>
            <a:ext cx="292204" cy="22769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/>
          <p:nvPr/>
        </p:nvCxnSpPr>
        <p:spPr>
          <a:xfrm>
            <a:off x="4580735" y="5021560"/>
            <a:ext cx="0" cy="78370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>
            <a:off x="4567387" y="5805264"/>
            <a:ext cx="7962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>
            <a:off x="5354855" y="5016705"/>
            <a:ext cx="0" cy="78370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4567387" y="5021560"/>
            <a:ext cx="7962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对象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33688"/>
              </p:ext>
            </p:extLst>
          </p:nvPr>
        </p:nvGraphicFramePr>
        <p:xfrm>
          <a:off x="7562974" y="4972050"/>
          <a:ext cx="484188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5" name="Equation" r:id="rId13" imgW="88560" imgH="126720" progId="Equation.DSMT4">
                  <p:embed/>
                </p:oleObj>
              </mc:Choice>
              <mc:Fallback>
                <p:oleObj name="Equation" r:id="rId13" imgW="88560" imgH="126720" progId="Equation.DSMT4">
                  <p:embed/>
                  <p:pic>
                    <p:nvPicPr>
                      <p:cNvPr id="0" name="对象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2974" y="4972050"/>
                        <a:ext cx="484188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右箭头 106"/>
          <p:cNvSpPr/>
          <p:nvPr/>
        </p:nvSpPr>
        <p:spPr>
          <a:xfrm>
            <a:off x="6218312" y="5080574"/>
            <a:ext cx="792088" cy="360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PCA in a real application</a:t>
            </a:r>
            <a:br>
              <a:rPr lang="en-US" altLang="zh-CN" dirty="0" smtClean="0"/>
            </a:br>
            <a:r>
              <a:rPr lang="en-US" altLang="zh-CN" dirty="0" smtClean="0"/>
              <a:t>(</a:t>
            </a:r>
            <a:r>
              <a:rPr lang="zh-CN" altLang="en-US" dirty="0" smtClean="0"/>
              <a:t>将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用于工程实践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631133"/>
            <a:ext cx="8229600" cy="4968552"/>
          </a:xfrm>
        </p:spPr>
        <p:txBody>
          <a:bodyPr/>
          <a:lstStyle/>
          <a:p>
            <a:r>
              <a:rPr lang="zh-CN" altLang="en-US" dirty="0" smtClean="0"/>
              <a:t>工程实践：基于三维成像扫描仪的植物成像研究。</a:t>
            </a:r>
            <a:endParaRPr lang="en-US" altLang="zh-CN" dirty="0" smtClean="0"/>
          </a:p>
          <a:p>
            <a:r>
              <a:rPr lang="zh-CN" altLang="en-US" dirty="0" smtClean="0"/>
              <a:t>工程平台与植物样本：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2" descr="D:\- 东华大学\东华大学文件\2016 毕业设计\钱旭\钱旭 毕设光盘120901008\实验结果展示视频\硬件平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64904"/>
            <a:ext cx="3016467" cy="403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727" y="2708920"/>
            <a:ext cx="2155825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727" y="4727251"/>
            <a:ext cx="2130625" cy="179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5632051" y="4357363"/>
            <a:ext cx="233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  <a:sym typeface="Sansation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  <a:sym typeface="Sansation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  <a:sym typeface="Sansation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  <a:sym typeface="Sansation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  <a:sym typeface="Sansatio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  <a:sym typeface="Sansatio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  <a:sym typeface="Sansatio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  <a:sym typeface="Sansatio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Sansation" charset="0"/>
                <a:ea typeface="Sansation" charset="0"/>
                <a:cs typeface="Sansation" charset="0"/>
                <a:sym typeface="Sansatio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i="1" dirty="0" err="1">
                <a:latin typeface="Arial" pitchFamily="34" charset="0"/>
                <a:ea typeface="宋体" pitchFamily="2" charset="-122"/>
              </a:rPr>
              <a:t>Epipremnum</a:t>
            </a:r>
            <a:r>
              <a:rPr lang="en-US" altLang="zh-CN" sz="1800" i="1" dirty="0"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1800" i="1" dirty="0" err="1">
                <a:latin typeface="Arial" pitchFamily="34" charset="0"/>
                <a:ea typeface="宋体" pitchFamily="2" charset="-122"/>
              </a:rPr>
              <a:t>aureum</a:t>
            </a:r>
            <a:endParaRPr lang="zh-CN" altLang="en-US" sz="1800" i="1" dirty="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13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1</a:t>
            </a:r>
            <a:r>
              <a:rPr lang="en-US" altLang="zh-CN" sz="2800" baseline="30000" dirty="0"/>
              <a:t>st</a:t>
            </a:r>
            <a:r>
              <a:rPr lang="en-US" altLang="zh-CN" sz="2800" dirty="0"/>
              <a:t> step</a:t>
            </a:r>
            <a:r>
              <a:rPr lang="zh-CN" altLang="en-US" sz="2800" dirty="0"/>
              <a:t>：</a:t>
            </a:r>
            <a:r>
              <a:rPr lang="en-US" altLang="zh-CN" sz="2800" dirty="0"/>
              <a:t>Obtaining real-time stream in both color and depth channels </a:t>
            </a:r>
            <a:r>
              <a:rPr lang="zh-CN" altLang="en-US" sz="2800" dirty="0"/>
              <a:t>（实时获取彩色图像与深度</a:t>
            </a:r>
            <a:r>
              <a:rPr lang="zh-CN" altLang="en-US" sz="2800" dirty="0" smtClean="0"/>
              <a:t>图像流）</a:t>
            </a:r>
            <a:endParaRPr lang="zh-CN" altLang="en-US" sz="2800" dirty="0"/>
          </a:p>
        </p:txBody>
      </p:sp>
      <p:pic>
        <p:nvPicPr>
          <p:cNvPr id="11" name="1. 实时获取彩色图像和深度图像中文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738" y="2112963"/>
            <a:ext cx="8229600" cy="4289425"/>
          </a:xfrm>
        </p:spPr>
      </p:pic>
    </p:spTree>
    <p:extLst>
      <p:ext uri="{BB962C8B-B14F-4D97-AF65-F5344CB8AC3E}">
        <p14:creationId xmlns:p14="http://schemas.microsoft.com/office/powerpoint/2010/main" val="188399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2</a:t>
            </a:r>
            <a:r>
              <a:rPr lang="en-US" altLang="zh-CN" sz="2800" baseline="30000" dirty="0" smtClean="0"/>
              <a:t>nd</a:t>
            </a:r>
            <a:r>
              <a:rPr lang="en-US" altLang="zh-CN" sz="2800" dirty="0" smtClean="0"/>
              <a:t> step</a:t>
            </a:r>
            <a:r>
              <a:rPr lang="zh-CN" altLang="en-US" sz="2800" dirty="0"/>
              <a:t>：</a:t>
            </a:r>
            <a:r>
              <a:rPr lang="en-US" altLang="zh-CN" sz="2800" dirty="0"/>
              <a:t>Obtaining </a:t>
            </a:r>
            <a:r>
              <a:rPr lang="en-US" altLang="zh-CN" sz="2800" dirty="0" smtClean="0"/>
              <a:t>point clouds in real-time and store them in files</a:t>
            </a:r>
            <a:r>
              <a:rPr lang="zh-CN" altLang="en-US" sz="2800" dirty="0" smtClean="0"/>
              <a:t>（</a:t>
            </a:r>
            <a:r>
              <a:rPr lang="zh-CN" altLang="en-US" sz="2800" dirty="0"/>
              <a:t>实时获取</a:t>
            </a:r>
            <a:r>
              <a:rPr lang="zh-CN" altLang="en-US" sz="2800" dirty="0" smtClean="0"/>
              <a:t>彩色</a:t>
            </a:r>
            <a:r>
              <a:rPr lang="zh-CN" altLang="en-US" sz="2800" dirty="0"/>
              <a:t>点</a:t>
            </a:r>
            <a:r>
              <a:rPr lang="zh-CN" altLang="en-US" sz="2800" dirty="0" smtClean="0"/>
              <a:t>云并存储为文件）</a:t>
            </a:r>
            <a:endParaRPr lang="zh-CN" altLang="en-US" sz="2800" dirty="0"/>
          </a:p>
        </p:txBody>
      </p:sp>
      <p:pic>
        <p:nvPicPr>
          <p:cNvPr id="4" name="2. 实时采集点云数据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066925"/>
            <a:ext cx="8229600" cy="3941763"/>
          </a:xfrm>
        </p:spPr>
      </p:pic>
    </p:spTree>
    <p:extLst>
      <p:ext uri="{BB962C8B-B14F-4D97-AF65-F5344CB8AC3E}">
        <p14:creationId xmlns:p14="http://schemas.microsoft.com/office/powerpoint/2010/main" val="371192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3</a:t>
            </a:r>
            <a:r>
              <a:rPr lang="en-US" altLang="zh-CN" sz="2800" baseline="30000" dirty="0" smtClean="0"/>
              <a:t>rd</a:t>
            </a:r>
            <a:r>
              <a:rPr lang="en-US" altLang="zh-CN" sz="2800" dirty="0" smtClean="0"/>
              <a:t> step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Separating plant from background</a:t>
            </a:r>
            <a:br>
              <a:rPr lang="en-US" altLang="zh-CN" sz="2800" dirty="0" smtClean="0"/>
            </a:br>
            <a:r>
              <a:rPr lang="zh-CN" altLang="en-US" sz="2800" dirty="0" smtClean="0"/>
              <a:t>（植株点云从背景中分离）</a:t>
            </a:r>
            <a:endParaRPr lang="zh-CN" altLang="en-US" sz="2800" dirty="0"/>
          </a:p>
        </p:txBody>
      </p:sp>
      <p:pic>
        <p:nvPicPr>
          <p:cNvPr id="5" name="4.绿萝分割并可视化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8663" y="1600200"/>
            <a:ext cx="5148262" cy="4876800"/>
          </a:xfrm>
        </p:spPr>
      </p:pic>
    </p:spTree>
    <p:extLst>
      <p:ext uri="{BB962C8B-B14F-4D97-AF65-F5344CB8AC3E}">
        <p14:creationId xmlns:p14="http://schemas.microsoft.com/office/powerpoint/2010/main" val="381008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4</a:t>
            </a:r>
            <a:r>
              <a:rPr lang="en-US" altLang="zh-CN" sz="2800" baseline="30000" dirty="0" smtClean="0"/>
              <a:t>th</a:t>
            </a:r>
            <a:r>
              <a:rPr lang="en-US" altLang="zh-CN" sz="2800" dirty="0" smtClean="0"/>
              <a:t> step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Compute features— e.g., </a:t>
            </a:r>
            <a:r>
              <a:rPr lang="en-US" altLang="zh-CN" sz="2800" dirty="0" err="1" smtClean="0"/>
              <a:t>normals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（计算点云的特征，比如说：每个点的法向量）</a:t>
            </a:r>
            <a:endParaRPr lang="zh-CN" altLang="en-US" sz="2800" dirty="0"/>
          </a:p>
        </p:txBody>
      </p:sp>
      <p:pic>
        <p:nvPicPr>
          <p:cNvPr id="4" name="5.植株点云法向量展示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38313"/>
            <a:ext cx="8229600" cy="4598987"/>
          </a:xfrm>
        </p:spPr>
      </p:pic>
    </p:spTree>
    <p:extLst>
      <p:ext uri="{BB962C8B-B14F-4D97-AF65-F5344CB8AC3E}">
        <p14:creationId xmlns:p14="http://schemas.microsoft.com/office/powerpoint/2010/main" val="332134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5</a:t>
            </a:r>
            <a:r>
              <a:rPr lang="en-US" altLang="zh-CN" sz="2800" baseline="30000" dirty="0" smtClean="0"/>
              <a:t>th</a:t>
            </a:r>
            <a:r>
              <a:rPr lang="en-US" altLang="zh-CN" sz="2800" dirty="0" smtClean="0"/>
              <a:t> step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Semi-automatic leaves segmentation</a:t>
            </a:r>
            <a:br>
              <a:rPr lang="en-US" altLang="zh-CN" sz="2800" dirty="0" smtClean="0"/>
            </a:br>
            <a:r>
              <a:rPr lang="zh-CN" altLang="en-US" sz="2800" dirty="0" smtClean="0"/>
              <a:t>（半自动式植株叶片分割与上色标记）</a:t>
            </a:r>
            <a:endParaRPr lang="zh-CN" altLang="en-US" sz="2800" dirty="0"/>
          </a:p>
        </p:txBody>
      </p:sp>
      <p:pic>
        <p:nvPicPr>
          <p:cNvPr id="5" name="leaves segmentation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6113" y="1600200"/>
            <a:ext cx="5311775" cy="4876800"/>
          </a:xfrm>
        </p:spPr>
      </p:pic>
    </p:spTree>
    <p:extLst>
      <p:ext uri="{BB962C8B-B14F-4D97-AF65-F5344CB8AC3E}">
        <p14:creationId xmlns:p14="http://schemas.microsoft.com/office/powerpoint/2010/main" val="400674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Use PCA to reduce dimensionality of features of points</a:t>
            </a:r>
            <a:br>
              <a:rPr lang="en-US" altLang="zh-CN" sz="2800" dirty="0" smtClean="0"/>
            </a:br>
            <a:r>
              <a:rPr lang="zh-CN" altLang="en-US" sz="2800" dirty="0" smtClean="0"/>
              <a:t>（使用</a:t>
            </a:r>
            <a:r>
              <a:rPr lang="en-US" altLang="zh-CN" sz="2800" dirty="0" smtClean="0"/>
              <a:t>PCA</a:t>
            </a:r>
            <a:r>
              <a:rPr lang="zh-CN" altLang="en-US" sz="2800" dirty="0" smtClean="0"/>
              <a:t>对点云中的特征进行降维）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点云中的每个点的数据形式：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896155"/>
              </p:ext>
            </p:extLst>
          </p:nvPr>
        </p:nvGraphicFramePr>
        <p:xfrm>
          <a:off x="2915717" y="2276872"/>
          <a:ext cx="25923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5" name="Equation" r:id="rId3" imgW="1079280" imgH="164880" progId="Equation.DSMT4">
                  <p:embed/>
                </p:oleObj>
              </mc:Choice>
              <mc:Fallback>
                <p:oleObj name="Equation" r:id="rId3" imgW="1079280" imgH="1648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717" y="2276872"/>
                        <a:ext cx="2592387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 flipV="1">
            <a:off x="2023269" y="3140968"/>
            <a:ext cx="0" cy="1080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023269" y="4221088"/>
            <a:ext cx="108012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663229" y="4221088"/>
            <a:ext cx="360040" cy="4956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688450"/>
              </p:ext>
            </p:extLst>
          </p:nvPr>
        </p:nvGraphicFramePr>
        <p:xfrm>
          <a:off x="1418754" y="4644752"/>
          <a:ext cx="2444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6" name="Equation" r:id="rId5" imgW="101520" imgH="114120" progId="Equation.DSMT4">
                  <p:embed/>
                </p:oleObj>
              </mc:Choice>
              <mc:Fallback>
                <p:oleObj name="Equation" r:id="rId5" imgW="101520" imgH="114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754" y="4644752"/>
                        <a:ext cx="24447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流程图: 汇总连接 15"/>
          <p:cNvSpPr/>
          <p:nvPr/>
        </p:nvSpPr>
        <p:spPr>
          <a:xfrm>
            <a:off x="2419313" y="3835548"/>
            <a:ext cx="7200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385795"/>
              </p:ext>
            </p:extLst>
          </p:nvPr>
        </p:nvGraphicFramePr>
        <p:xfrm>
          <a:off x="2887365" y="4284712"/>
          <a:ext cx="2444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7" name="Equation" r:id="rId7" imgW="101520" imgH="126720" progId="Equation.DSMT4">
                  <p:embed/>
                </p:oleObj>
              </mc:Choice>
              <mc:Fallback>
                <p:oleObj name="Equation" r:id="rId7" imgW="101520" imgH="12672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365" y="4284712"/>
                        <a:ext cx="2444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504090"/>
              </p:ext>
            </p:extLst>
          </p:nvPr>
        </p:nvGraphicFramePr>
        <p:xfrm>
          <a:off x="1735832" y="3171379"/>
          <a:ext cx="214313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8" name="Equation" r:id="rId9" imgW="88560" imgH="101520" progId="Equation.DSMT4">
                  <p:embed/>
                </p:oleObj>
              </mc:Choice>
              <mc:Fallback>
                <p:oleObj name="Equation" r:id="rId9" imgW="88560" imgH="10152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832" y="3171379"/>
                        <a:ext cx="214313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连接符 19"/>
          <p:cNvCxnSpPr>
            <a:endCxn id="16" idx="3"/>
          </p:cNvCxnSpPr>
          <p:nvPr/>
        </p:nvCxnSpPr>
        <p:spPr>
          <a:xfrm flipV="1">
            <a:off x="2023269" y="3911620"/>
            <a:ext cx="406589" cy="309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16" idx="4"/>
          </p:cNvCxnSpPr>
          <p:nvPr/>
        </p:nvCxnSpPr>
        <p:spPr>
          <a:xfrm flipV="1">
            <a:off x="2455317" y="3924672"/>
            <a:ext cx="0" cy="576064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1843249" y="4500736"/>
            <a:ext cx="612068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465731" y="4221088"/>
            <a:ext cx="152400" cy="27964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左大括号 30"/>
          <p:cNvSpPr/>
          <p:nvPr/>
        </p:nvSpPr>
        <p:spPr>
          <a:xfrm rot="16200000">
            <a:off x="3671801" y="2456892"/>
            <a:ext cx="144016" cy="504056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大括号 31"/>
          <p:cNvSpPr/>
          <p:nvPr/>
        </p:nvSpPr>
        <p:spPr>
          <a:xfrm rot="16200000">
            <a:off x="4679913" y="2240867"/>
            <a:ext cx="144016" cy="936104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300192" y="3085958"/>
            <a:ext cx="0" cy="1080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6300192" y="4166078"/>
            <a:ext cx="108012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940152" y="4166078"/>
            <a:ext cx="360040" cy="4956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63004"/>
              </p:ext>
            </p:extLst>
          </p:nvPr>
        </p:nvGraphicFramePr>
        <p:xfrm>
          <a:off x="5635625" y="4573588"/>
          <a:ext cx="3667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9" name="Equation" r:id="rId11" imgW="152280" imgH="126720" progId="Equation.DSMT4">
                  <p:embed/>
                </p:oleObj>
              </mc:Choice>
              <mc:Fallback>
                <p:oleObj name="Equation" r:id="rId11" imgW="15228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25" y="4573588"/>
                        <a:ext cx="366713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流程图: 汇总连接 36"/>
          <p:cNvSpPr/>
          <p:nvPr/>
        </p:nvSpPr>
        <p:spPr>
          <a:xfrm>
            <a:off x="6696236" y="3780538"/>
            <a:ext cx="72008" cy="89124"/>
          </a:xfrm>
          <a:prstGeom prst="flowChartSummingJuncti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870954"/>
              </p:ext>
            </p:extLst>
          </p:nvPr>
        </p:nvGraphicFramePr>
        <p:xfrm>
          <a:off x="7104063" y="4213225"/>
          <a:ext cx="3667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0" name="Equation" r:id="rId13" imgW="152280" imgH="139680" progId="Equation.DSMT4">
                  <p:embed/>
                </p:oleObj>
              </mc:Choice>
              <mc:Fallback>
                <p:oleObj name="Equation" r:id="rId13" imgW="1522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4063" y="4213225"/>
                        <a:ext cx="3667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285669"/>
              </p:ext>
            </p:extLst>
          </p:nvPr>
        </p:nvGraphicFramePr>
        <p:xfrm>
          <a:off x="5937250" y="3086100"/>
          <a:ext cx="3667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1" name="Equation" r:id="rId15" imgW="152280" imgH="126720" progId="Equation.DSMT4">
                  <p:embed/>
                </p:oleObj>
              </mc:Choice>
              <mc:Fallback>
                <p:oleObj name="Equation" r:id="rId15" imgW="15228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0" y="3086100"/>
                        <a:ext cx="366713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直接连接符 39"/>
          <p:cNvCxnSpPr>
            <a:endCxn id="37" idx="3"/>
          </p:cNvCxnSpPr>
          <p:nvPr/>
        </p:nvCxnSpPr>
        <p:spPr>
          <a:xfrm flipV="1">
            <a:off x="6300192" y="3856610"/>
            <a:ext cx="406589" cy="30946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6300192" y="3590014"/>
            <a:ext cx="0" cy="576064"/>
          </a:xfrm>
          <a:prstGeom prst="line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300192" y="4166078"/>
            <a:ext cx="612068" cy="0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6120172" y="4166078"/>
            <a:ext cx="180021" cy="279648"/>
          </a:xfrm>
          <a:prstGeom prst="line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47664" y="4798893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3D coordinate</a:t>
            </a:r>
          </a:p>
          <a:p>
            <a:r>
              <a:rPr lang="en-US" altLang="zh-CN" dirty="0" smtClean="0"/>
              <a:t>3-dimensional</a:t>
            </a:r>
            <a:endParaRPr lang="zh-CN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760132" y="4797152"/>
            <a:ext cx="219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Normal coordinate</a:t>
            </a:r>
          </a:p>
          <a:p>
            <a:r>
              <a:rPr lang="en-US" altLang="zh-CN" dirty="0" smtClean="0"/>
              <a:t>3-dimensional</a:t>
            </a:r>
            <a:endParaRPr lang="zh-CN" altLang="en-US" dirty="0"/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2959274" y="2852936"/>
            <a:ext cx="784535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4751921" y="2857396"/>
            <a:ext cx="747699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850719"/>
              </p:ext>
            </p:extLst>
          </p:nvPr>
        </p:nvGraphicFramePr>
        <p:xfrm>
          <a:off x="3634060" y="5691658"/>
          <a:ext cx="158591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2" name="Equation" r:id="rId17" imgW="660240" imgH="164880" progId="Equation.DSMT4">
                  <p:embed/>
                </p:oleObj>
              </mc:Choice>
              <mc:Fallback>
                <p:oleObj name="Equation" r:id="rId17" imgW="660240" imgH="1648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4060" y="5691658"/>
                        <a:ext cx="1585913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231767" y="609329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分割算法生成的色彩标记</a:t>
            </a:r>
            <a:endParaRPr lang="zh-CN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411760" y="6422753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Color label for each point after segmentation</a:t>
            </a:r>
            <a:endParaRPr lang="zh-CN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843709" y="1991971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6-dimensional data point: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83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Visualization of 6D to 3D by PCA</a:t>
            </a:r>
            <a:br>
              <a:rPr lang="en-US" altLang="zh-CN" sz="2800" dirty="0" smtClean="0"/>
            </a:br>
            <a:r>
              <a:rPr lang="zh-CN" altLang="en-US" sz="2800" dirty="0" smtClean="0"/>
              <a:t>（用</a:t>
            </a:r>
            <a:r>
              <a:rPr lang="en-US" altLang="zh-CN" sz="2800" dirty="0" smtClean="0"/>
              <a:t>PCA</a:t>
            </a:r>
            <a:r>
              <a:rPr lang="zh-CN" altLang="en-US" sz="2800" dirty="0" smtClean="0"/>
              <a:t>将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维数据降维至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维数据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并可视化）</a:t>
            </a:r>
            <a:endParaRPr lang="zh-CN" altLang="en-US" sz="2800" dirty="0"/>
          </a:p>
        </p:txBody>
      </p:sp>
      <p:pic>
        <p:nvPicPr>
          <p:cNvPr id="4" name="绿萝叶片点云特征经过PCA显示的三主元三维成像结果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2204864"/>
            <a:ext cx="6113976" cy="4464496"/>
          </a:xfr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457200" y="1412776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使用</a:t>
            </a:r>
            <a:r>
              <a:rPr lang="en-US" altLang="zh-CN" dirty="0" smtClean="0"/>
              <a:t>P</a:t>
            </a:r>
            <a:r>
              <a:rPr lang="zh-CN" altLang="en-US" dirty="0" smtClean="0"/>
              <a:t>的第</a:t>
            </a:r>
            <a:r>
              <a:rPr lang="en-US" altLang="zh-CN" dirty="0" smtClean="0"/>
              <a:t>1,2,4</a:t>
            </a:r>
            <a:r>
              <a:rPr lang="zh-CN" altLang="en-US" dirty="0" smtClean="0"/>
              <a:t>主元生成新数据矩阵</a:t>
            </a:r>
            <a:r>
              <a:rPr lang="en-US" altLang="zh-CN" dirty="0" smtClean="0"/>
              <a:t>Y</a:t>
            </a:r>
            <a:r>
              <a:rPr lang="zh-CN" altLang="en-US" dirty="0" smtClean="0"/>
              <a:t>，并使用每个点原来的标记色彩进行渲染：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960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大作业要求 （</a:t>
            </a:r>
            <a:r>
              <a:rPr lang="en-US" altLang="zh-CN" dirty="0" smtClean="0"/>
              <a:t>page 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12968" cy="48768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电子版</a:t>
            </a:r>
            <a:r>
              <a:rPr lang="zh-CN" altLang="en-US" sz="2000" dirty="0" smtClean="0"/>
              <a:t>发送到</a:t>
            </a:r>
            <a:r>
              <a:rPr lang="zh-CN" altLang="en-US" sz="2000" dirty="0" smtClean="0">
                <a:solidFill>
                  <a:srgbClr val="C00000"/>
                </a:solidFill>
              </a:rPr>
              <a:t>邮箱</a:t>
            </a:r>
            <a:r>
              <a:rPr lang="en-US" altLang="zh-CN" sz="2000" dirty="0" smtClean="0"/>
              <a:t>: </a:t>
            </a:r>
            <a:r>
              <a:rPr lang="en-US" altLang="zh-CN" sz="2000" dirty="0" smtClean="0">
                <a:hlinkClick r:id="rId2"/>
              </a:rPr>
              <a:t>MLandDA@126.com</a:t>
            </a:r>
            <a:r>
              <a:rPr lang="zh-CN" altLang="en-US" sz="2000" dirty="0" smtClean="0"/>
              <a:t>，另外打印出的纸质版报告需要交到我手上。</a:t>
            </a:r>
            <a:endParaRPr lang="en-US" altLang="zh-CN" sz="2000" dirty="0" smtClean="0"/>
          </a:p>
          <a:p>
            <a:r>
              <a:rPr lang="zh-CN" altLang="en-US" sz="2000" dirty="0" smtClean="0">
                <a:solidFill>
                  <a:srgbClr val="C00000"/>
                </a:solidFill>
              </a:rPr>
              <a:t>邮件标题必须为</a:t>
            </a:r>
            <a:r>
              <a:rPr lang="zh-CN" altLang="en-US" sz="2000" dirty="0" smtClean="0"/>
              <a:t>： </a:t>
            </a:r>
            <a:r>
              <a:rPr lang="en-US" altLang="zh-CN" sz="2000" dirty="0" smtClean="0"/>
              <a:t>PCA</a:t>
            </a:r>
            <a:r>
              <a:rPr lang="zh-CN" altLang="en-US" sz="2000" dirty="0" smtClean="0"/>
              <a:t>大作业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“你的名字”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学号。例：</a:t>
            </a:r>
            <a:r>
              <a:rPr lang="en-US" altLang="zh-CN" sz="2000" dirty="0" smtClean="0"/>
              <a:t>PCA</a:t>
            </a:r>
            <a:r>
              <a:rPr lang="zh-CN" altLang="en-US" sz="2000" dirty="0" smtClean="0"/>
              <a:t>大作业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李大威</a:t>
            </a:r>
            <a:r>
              <a:rPr lang="en-US" altLang="zh-CN" sz="2000" dirty="0" smtClean="0"/>
              <a:t>+12345678</a:t>
            </a:r>
            <a:r>
              <a:rPr lang="zh-CN" altLang="en-US" sz="2000" dirty="0" smtClean="0"/>
              <a:t>。</a:t>
            </a:r>
            <a:r>
              <a:rPr lang="zh-CN" altLang="en-US" sz="2000" dirty="0" smtClean="0">
                <a:solidFill>
                  <a:srgbClr val="00B0F0"/>
                </a:solidFill>
              </a:rPr>
              <a:t>如果标题格式不对作未交作业处理。</a:t>
            </a:r>
            <a:endParaRPr lang="en-US" altLang="zh-CN" sz="2000" dirty="0" smtClean="0">
              <a:solidFill>
                <a:srgbClr val="00B0F0"/>
              </a:solidFill>
            </a:endParaRPr>
          </a:p>
          <a:p>
            <a:r>
              <a:rPr lang="zh-CN" altLang="en-US" sz="2000" dirty="0" smtClean="0">
                <a:solidFill>
                  <a:srgbClr val="C00000"/>
                </a:solidFill>
              </a:rPr>
              <a:t>截止</a:t>
            </a:r>
            <a:r>
              <a:rPr lang="zh-CN" altLang="en-US" sz="2000" dirty="0" smtClean="0"/>
              <a:t>时间：电子版第</a:t>
            </a:r>
            <a:r>
              <a:rPr lang="en-US" altLang="zh-CN" sz="2000" dirty="0" smtClean="0"/>
              <a:t>16</a:t>
            </a:r>
            <a:r>
              <a:rPr lang="zh-CN" altLang="en-US" sz="2000" dirty="0" smtClean="0"/>
              <a:t>周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纸质版最晚必须在第</a:t>
            </a:r>
            <a:r>
              <a:rPr lang="en-US" altLang="zh-CN" sz="2000" dirty="0" smtClean="0"/>
              <a:t>16</a:t>
            </a:r>
            <a:r>
              <a:rPr lang="zh-CN" altLang="en-US" sz="2000" dirty="0" smtClean="0"/>
              <a:t>周周一课上交给我。</a:t>
            </a:r>
            <a:endParaRPr lang="en-US" altLang="zh-CN" sz="2000" dirty="0" smtClean="0"/>
          </a:p>
          <a:p>
            <a:r>
              <a:rPr lang="zh-CN" altLang="en-US" sz="2000" dirty="0" smtClean="0">
                <a:solidFill>
                  <a:srgbClr val="C00000"/>
                </a:solidFill>
              </a:rPr>
              <a:t>内容</a:t>
            </a:r>
            <a:r>
              <a:rPr lang="zh-CN" altLang="en-US" sz="2000" dirty="0" smtClean="0"/>
              <a:t>要求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：必须为</a:t>
            </a:r>
            <a:r>
              <a:rPr lang="zh-CN" altLang="en-US" sz="2000" dirty="0"/>
              <a:t>一</a:t>
            </a:r>
            <a:r>
              <a:rPr lang="zh-CN" altLang="en-US" sz="2000" dirty="0" smtClean="0"/>
              <a:t>份</a:t>
            </a:r>
            <a:r>
              <a:rPr lang="en-US" altLang="zh-CN" sz="2000" dirty="0" smtClean="0"/>
              <a:t>word</a:t>
            </a:r>
            <a:r>
              <a:rPr lang="zh-CN" altLang="en-US" sz="2000" dirty="0" smtClean="0"/>
              <a:t>文档</a:t>
            </a:r>
            <a:endParaRPr lang="en-US" altLang="zh-CN" sz="2000" dirty="0" smtClean="0"/>
          </a:p>
          <a:p>
            <a:r>
              <a:rPr lang="zh-CN" altLang="en-US" sz="2000" dirty="0" smtClean="0">
                <a:solidFill>
                  <a:srgbClr val="C00000"/>
                </a:solidFill>
              </a:rPr>
              <a:t>内容</a:t>
            </a:r>
            <a:r>
              <a:rPr lang="zh-CN" altLang="en-US" sz="2000" dirty="0" smtClean="0"/>
              <a:t>要求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：必须在文档中明确说明所用的程序平台与配置，必须附带全部的程序代码，最好有</a:t>
            </a:r>
            <a:r>
              <a:rPr lang="zh-CN" altLang="en-US" sz="2000" dirty="0" smtClean="0">
                <a:solidFill>
                  <a:srgbClr val="C00000"/>
                </a:solidFill>
              </a:rPr>
              <a:t>代码的注释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>
                <a:solidFill>
                  <a:srgbClr val="C00000"/>
                </a:solidFill>
              </a:rPr>
              <a:t>内容</a:t>
            </a:r>
            <a:r>
              <a:rPr lang="zh-CN" altLang="en-US" sz="2000" dirty="0" smtClean="0"/>
              <a:t>要求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：必须明确地在文档中将程序的运行结果贴出，结果应包含两个部分，第一部分是由第</a:t>
            </a:r>
            <a:r>
              <a:rPr lang="en-US" altLang="zh-CN" sz="2000" dirty="0" smtClean="0"/>
              <a:t>1,2</a:t>
            </a:r>
            <a:r>
              <a:rPr lang="zh-CN" altLang="en-US" sz="2000" dirty="0" smtClean="0"/>
              <a:t>主元形成的二维点分布图（</a:t>
            </a:r>
            <a:r>
              <a:rPr lang="en-US" altLang="zh-CN" sz="2000" dirty="0" smtClean="0"/>
              <a:t>MATLAB</a:t>
            </a:r>
            <a:r>
              <a:rPr lang="zh-CN" altLang="en-US" sz="2000" dirty="0" smtClean="0"/>
              <a:t>）；第二部分是由第</a:t>
            </a:r>
            <a:r>
              <a:rPr lang="en-US" altLang="zh-CN" sz="2000" dirty="0" smtClean="0"/>
              <a:t>1,2,4</a:t>
            </a:r>
            <a:r>
              <a:rPr lang="zh-CN" altLang="en-US" sz="2000" dirty="0" smtClean="0"/>
              <a:t>主元形成的三维点分布图（</a:t>
            </a:r>
            <a:r>
              <a:rPr lang="en-US" altLang="zh-CN" sz="2000" dirty="0" smtClean="0"/>
              <a:t>MATLAB</a:t>
            </a:r>
            <a:r>
              <a:rPr lang="zh-CN" altLang="en-US" sz="2000" dirty="0" smtClean="0"/>
              <a:t>）。由于我并没有给定标定色彩信息，因此生成的两幅分布图都是</a:t>
            </a:r>
            <a:r>
              <a:rPr lang="zh-CN" altLang="en-US" sz="2000" dirty="0" smtClean="0">
                <a:solidFill>
                  <a:srgbClr val="C00000"/>
                </a:solidFill>
              </a:rPr>
              <a:t>单色的</a:t>
            </a:r>
            <a:r>
              <a:rPr lang="zh-CN" altLang="en-US" sz="2000" dirty="0" smtClean="0"/>
              <a:t>。</a:t>
            </a:r>
            <a:r>
              <a:rPr lang="zh-CN" altLang="en-US" sz="2000" dirty="0" smtClean="0">
                <a:solidFill>
                  <a:srgbClr val="C00000"/>
                </a:solidFill>
              </a:rPr>
              <a:t>要求对这两幅图进行多角度展示和截图！</a:t>
            </a:r>
            <a:endParaRPr lang="en-US" altLang="zh-CN" sz="2000" dirty="0" smtClean="0">
              <a:solidFill>
                <a:srgbClr val="C00000"/>
              </a:solidFill>
            </a:endParaRPr>
          </a:p>
          <a:p>
            <a:r>
              <a:rPr lang="zh-CN" altLang="en-US" sz="2000" dirty="0">
                <a:solidFill>
                  <a:srgbClr val="C00000"/>
                </a:solidFill>
              </a:rPr>
              <a:t>内容</a:t>
            </a:r>
            <a:r>
              <a:rPr lang="zh-CN" altLang="en-US" sz="2000" dirty="0" smtClean="0"/>
              <a:t>要求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：建议本次大作业全程使用</a:t>
            </a:r>
            <a:r>
              <a:rPr lang="en-US" altLang="zh-CN" sz="2000" dirty="0" smtClean="0"/>
              <a:t>MATLAB</a:t>
            </a:r>
            <a:r>
              <a:rPr lang="zh-CN" altLang="en-US" sz="2000" dirty="0" smtClean="0"/>
              <a:t>进行编程。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6367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大作业要求 （</a:t>
            </a:r>
            <a:r>
              <a:rPr lang="en-US" altLang="zh-CN" dirty="0" smtClean="0"/>
              <a:t>page 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12968" cy="4876800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给定的数据：</a:t>
            </a:r>
            <a:r>
              <a:rPr lang="en-US" altLang="zh-CN" sz="2000" dirty="0" err="1" smtClean="0"/>
              <a:t>PointNormals</a:t>
            </a:r>
            <a:r>
              <a:rPr lang="zh-CN" altLang="en-US" sz="2000" dirty="0" smtClean="0"/>
              <a:t>绿萝</a:t>
            </a:r>
            <a:r>
              <a:rPr lang="en-US" altLang="zh-CN" sz="2000" dirty="0" smtClean="0"/>
              <a:t>.txt</a:t>
            </a:r>
          </a:p>
          <a:p>
            <a:r>
              <a:rPr lang="zh-CN" altLang="en-US" sz="2000" dirty="0" smtClean="0"/>
              <a:t>给定数据的内容：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3382541" cy="3452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04864"/>
            <a:ext cx="2204548" cy="165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下箭头 3"/>
          <p:cNvSpPr/>
          <p:nvPr/>
        </p:nvSpPr>
        <p:spPr>
          <a:xfrm rot="5400000">
            <a:off x="5177131" y="2707463"/>
            <a:ext cx="288032" cy="1008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70848" y="3933056"/>
            <a:ext cx="404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）每一行代表点云中一个点所具有的特征，前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个数是空间坐标，后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个数是法向量坐标。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17091" y="5166459"/>
            <a:ext cx="404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）每一列代表一种数据类型，每个点都有</a:t>
            </a:r>
            <a:r>
              <a:rPr lang="en-US" altLang="zh-CN" dirty="0" smtClean="0"/>
              <a:t>6</a:t>
            </a:r>
            <a:r>
              <a:rPr lang="zh-CN" altLang="en-US" dirty="0" smtClean="0"/>
              <a:t>种数据类型，所以向量是</a:t>
            </a:r>
            <a:r>
              <a:rPr lang="en-US" altLang="zh-CN" dirty="0" smtClean="0"/>
              <a:t>6</a:t>
            </a:r>
            <a:r>
              <a:rPr lang="zh-CN" altLang="en-US" dirty="0" smtClean="0"/>
              <a:t>维的。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16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内容占位符 2"/>
          <p:cNvSpPr txBox="1">
            <a:spLocks/>
          </p:cNvSpPr>
          <p:nvPr/>
        </p:nvSpPr>
        <p:spPr>
          <a:xfrm>
            <a:off x="302064" y="4147971"/>
            <a:ext cx="8404003" cy="2661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How will a higher-dimensional creature </a:t>
            </a:r>
            <a:r>
              <a:rPr lang="en-US" altLang="zh-CN" sz="2000" dirty="0" smtClean="0"/>
              <a:t>see </a:t>
            </a:r>
            <a:r>
              <a:rPr lang="en-US" altLang="zh-CN" sz="2000" dirty="0"/>
              <a:t>us?</a:t>
            </a:r>
          </a:p>
          <a:p>
            <a:pPr marL="0" indent="0">
              <a:buNone/>
            </a:pPr>
            <a:endParaRPr lang="en-US" altLang="zh-CN" sz="2200" dirty="0" smtClean="0"/>
          </a:p>
          <a:p>
            <a:pPr marL="0" indent="0">
              <a:buFont typeface="Arial" pitchFamily="34" charset="0"/>
              <a:buNone/>
            </a:pPr>
            <a:endParaRPr lang="en-US" altLang="zh-CN" sz="2200" dirty="0" smtClean="0"/>
          </a:p>
          <a:p>
            <a:pPr marL="0" indent="0">
              <a:buFont typeface="Arial" pitchFamily="34" charset="0"/>
              <a:buNone/>
            </a:pPr>
            <a:endParaRPr lang="en-US" altLang="zh-CN" dirty="0" smtClean="0"/>
          </a:p>
          <a:p>
            <a:pPr marL="0" indent="0">
              <a:buFont typeface="Arial" pitchFamily="34" charset="0"/>
              <a:buNone/>
            </a:pPr>
            <a:endParaRPr lang="en-US" altLang="zh-CN" dirty="0" smtClean="0"/>
          </a:p>
          <a:p>
            <a:pPr marL="0" indent="0">
              <a:buFont typeface="Arial" pitchFamily="34" charset="0"/>
              <a:buNone/>
            </a:pPr>
            <a:endParaRPr lang="en-US" altLang="zh-CN" dirty="0" smtClean="0"/>
          </a:p>
          <a:p>
            <a:pPr marL="0" indent="0">
              <a:buFont typeface="Arial" pitchFamily="34" charset="0"/>
              <a:buNone/>
            </a:pPr>
            <a:endParaRPr lang="en-US" altLang="zh-CN" dirty="0" smtClean="0"/>
          </a:p>
        </p:txBody>
      </p:sp>
      <p:cxnSp>
        <p:nvCxnSpPr>
          <p:cNvPr id="134" name="直接箭头连接符 133"/>
          <p:cNvCxnSpPr/>
          <p:nvPr/>
        </p:nvCxnSpPr>
        <p:spPr>
          <a:xfrm>
            <a:off x="4434592" y="4733732"/>
            <a:ext cx="0" cy="1366506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 flipV="1">
            <a:off x="3865268" y="6084001"/>
            <a:ext cx="577550" cy="505703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4413196" y="6110442"/>
            <a:ext cx="1431972" cy="1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5868585" y="3779692"/>
            <a:ext cx="796260" cy="0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5871735" y="3016083"/>
            <a:ext cx="0" cy="783704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 flipV="1">
            <a:off x="5598057" y="3777365"/>
            <a:ext cx="292204" cy="227699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484784"/>
            <a:ext cx="8404003" cy="2664910"/>
          </a:xfrm>
        </p:spPr>
        <p:txBody>
          <a:bodyPr/>
          <a:lstStyle/>
          <a:p>
            <a:r>
              <a:rPr lang="en-US" altLang="zh-CN" sz="2200" dirty="0" smtClean="0"/>
              <a:t>The form of the Extra-terrestrial may be……</a:t>
            </a:r>
          </a:p>
          <a:p>
            <a:endParaRPr lang="en-US" altLang="zh-CN" sz="2200" dirty="0"/>
          </a:p>
          <a:p>
            <a:endParaRPr lang="en-US" altLang="zh-CN" sz="2200" dirty="0" smtClean="0"/>
          </a:p>
          <a:p>
            <a:endParaRPr lang="en-US" altLang="zh-CN" sz="2200" dirty="0"/>
          </a:p>
          <a:p>
            <a:pPr marL="0" indent="0">
              <a:buNone/>
            </a:pPr>
            <a:endParaRPr lang="en-US" altLang="zh-CN" sz="2200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Discussion on Extra-terrestrial</a:t>
            </a:r>
            <a:r>
              <a:rPr lang="zh-CN" altLang="en-US" dirty="0" smtClean="0"/>
              <a:t>（</a:t>
            </a:r>
            <a:r>
              <a:rPr lang="zh-CN" altLang="en-US" dirty="0"/>
              <a:t>外星人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0" name="右箭头 69"/>
          <p:cNvSpPr/>
          <p:nvPr/>
        </p:nvSpPr>
        <p:spPr>
          <a:xfrm rot="5400000">
            <a:off x="2665140" y="2506446"/>
            <a:ext cx="284493" cy="360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755576" y="3493760"/>
            <a:ext cx="121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2D space</a:t>
            </a:r>
            <a:endParaRPr lang="zh-CN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907704" y="1916832"/>
            <a:ext cx="180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Power from the</a:t>
            </a:r>
          </a:p>
          <a:p>
            <a:r>
              <a:rPr lang="en-US" altLang="zh-CN" dirty="0" smtClean="0"/>
              <a:t> 3</a:t>
            </a:r>
            <a:r>
              <a:rPr lang="en-US" altLang="zh-CN" baseline="30000" dirty="0" smtClean="0"/>
              <a:t>rd</a:t>
            </a:r>
            <a:r>
              <a:rPr lang="en-US" altLang="zh-CN" dirty="0" smtClean="0"/>
              <a:t> Dimension </a:t>
            </a:r>
            <a:endParaRPr lang="zh-CN" altLang="en-US" dirty="0"/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5585234" y="2993661"/>
            <a:ext cx="292204" cy="22769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5861557" y="3002453"/>
            <a:ext cx="7962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 flipV="1">
            <a:off x="6364012" y="3002453"/>
            <a:ext cx="292204" cy="22769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6645589" y="3018664"/>
            <a:ext cx="0" cy="78370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V="1">
            <a:off x="6376372" y="3772510"/>
            <a:ext cx="292204" cy="22769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/>
          <p:nvPr/>
        </p:nvCxnSpPr>
        <p:spPr>
          <a:xfrm>
            <a:off x="5593460" y="3221360"/>
            <a:ext cx="0" cy="78370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>
            <a:off x="5580112" y="4005064"/>
            <a:ext cx="7962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>
            <a:off x="6367580" y="3216505"/>
            <a:ext cx="0" cy="78370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5580112" y="3221360"/>
            <a:ext cx="79626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4274" name="Picture 2" descr="C:\Users\David_Lee\Desktop\53f29119350da4dc950c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228" y="3165085"/>
            <a:ext cx="1578497" cy="9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5" name="Picture 3" descr="C:\Users\David_Lee\Desktop\蚂蚁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572" y="2924944"/>
            <a:ext cx="707852" cy="3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2" name="Picture 10" descr="C:\Users\David_Lee\Desktop\人类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46" y="3299164"/>
            <a:ext cx="344336" cy="62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755576" y="2936467"/>
            <a:ext cx="150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2D creature</a:t>
            </a:r>
            <a:endParaRPr lang="zh-CN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282692" y="1916832"/>
            <a:ext cx="180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Power from the</a:t>
            </a:r>
          </a:p>
          <a:p>
            <a:r>
              <a:rPr lang="en-US" altLang="zh-CN" dirty="0" smtClean="0"/>
              <a:t> 4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 Dimension </a:t>
            </a:r>
            <a:endParaRPr lang="zh-CN" altLang="en-US" dirty="0"/>
          </a:p>
        </p:txBody>
      </p:sp>
      <p:sp>
        <p:nvSpPr>
          <p:cNvPr id="108" name="右箭头 107"/>
          <p:cNvSpPr/>
          <p:nvPr/>
        </p:nvSpPr>
        <p:spPr>
          <a:xfrm rot="5400000">
            <a:off x="6045239" y="2506446"/>
            <a:ext cx="284493" cy="360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6948264" y="3503053"/>
            <a:ext cx="121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3D space</a:t>
            </a:r>
            <a:endParaRPr lang="zh-CN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948264" y="2943739"/>
            <a:ext cx="150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3D creature</a:t>
            </a:r>
            <a:endParaRPr lang="zh-CN" altLang="en-US" dirty="0"/>
          </a:p>
        </p:txBody>
      </p:sp>
      <p:sp>
        <p:nvSpPr>
          <p:cNvPr id="4" name="平行四边形 3"/>
          <p:cNvSpPr/>
          <p:nvPr/>
        </p:nvSpPr>
        <p:spPr>
          <a:xfrm>
            <a:off x="395536" y="4797899"/>
            <a:ext cx="2664296" cy="172819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883896" y="4797899"/>
            <a:ext cx="121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2D space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rot="2494163">
            <a:off x="771611" y="5259079"/>
            <a:ext cx="748538" cy="9361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2494163">
            <a:off x="1763969" y="5547445"/>
            <a:ext cx="748538" cy="9361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6" name="直接箭头连接符 115"/>
          <p:cNvCxnSpPr/>
          <p:nvPr/>
        </p:nvCxnSpPr>
        <p:spPr>
          <a:xfrm flipV="1">
            <a:off x="3857042" y="4725144"/>
            <a:ext cx="577550" cy="50570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>
            <a:off x="3865268" y="5230846"/>
            <a:ext cx="0" cy="136650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/>
          <p:nvPr/>
        </p:nvCxnSpPr>
        <p:spPr>
          <a:xfrm>
            <a:off x="3851920" y="5230846"/>
            <a:ext cx="1431972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439468" y="4725144"/>
            <a:ext cx="121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3D space</a:t>
            </a:r>
            <a:endParaRPr lang="zh-CN" altLang="en-US" dirty="0"/>
          </a:p>
        </p:txBody>
      </p:sp>
      <p:cxnSp>
        <p:nvCxnSpPr>
          <p:cNvPr id="128" name="直接箭头连接符 127"/>
          <p:cNvCxnSpPr/>
          <p:nvPr/>
        </p:nvCxnSpPr>
        <p:spPr>
          <a:xfrm>
            <a:off x="5277020" y="5223198"/>
            <a:ext cx="0" cy="136650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/>
          <p:nvPr/>
        </p:nvCxnSpPr>
        <p:spPr>
          <a:xfrm>
            <a:off x="3864280" y="6583290"/>
            <a:ext cx="1431972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>
            <a:off x="4413196" y="4733451"/>
            <a:ext cx="1431972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/>
          <p:nvPr/>
        </p:nvCxnSpPr>
        <p:spPr>
          <a:xfrm flipV="1">
            <a:off x="5267618" y="4725143"/>
            <a:ext cx="577550" cy="50570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/>
          <p:nvPr/>
        </p:nvCxnSpPr>
        <p:spPr>
          <a:xfrm>
            <a:off x="5836996" y="4742330"/>
            <a:ext cx="0" cy="136650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>
          <a:xfrm flipV="1">
            <a:off x="5278443" y="6091649"/>
            <a:ext cx="577550" cy="50570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847663" y="5306273"/>
            <a:ext cx="367248" cy="379681"/>
          </a:xfrm>
          <a:prstGeom prst="ellipse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4418435" y="6025690"/>
            <a:ext cx="367248" cy="379681"/>
          </a:xfrm>
          <a:prstGeom prst="ellipse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292" name="Picture 20" descr="C:\Users\David_Lee\Desktop\超立方体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581128"/>
            <a:ext cx="2131666" cy="209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TextBox 137"/>
          <p:cNvSpPr txBox="1"/>
          <p:nvPr/>
        </p:nvSpPr>
        <p:spPr>
          <a:xfrm>
            <a:off x="7014014" y="6456608"/>
            <a:ext cx="121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4D space</a:t>
            </a:r>
            <a:endParaRPr lang="zh-CN" altLang="en-US" dirty="0"/>
          </a:p>
        </p:txBody>
      </p:sp>
      <p:pic>
        <p:nvPicPr>
          <p:cNvPr id="140" name="Picture 10" descr="C:\Users\David_Lee\Desktop\人类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973" y="5504971"/>
            <a:ext cx="172168" cy="3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8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5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70" grpId="0" animBg="1"/>
      <p:bldP spid="71" grpId="0"/>
      <p:bldP spid="72" grpId="0"/>
      <p:bldP spid="88" grpId="0"/>
      <p:bldP spid="98" grpId="0"/>
      <p:bldP spid="108" grpId="0" animBg="1"/>
      <p:bldP spid="109" grpId="0"/>
      <p:bldP spid="110" grpId="0"/>
      <p:bldP spid="4" grpId="0" animBg="1"/>
      <p:bldP spid="111" grpId="0"/>
      <p:bldP spid="5" grpId="0" animBg="1"/>
      <p:bldP spid="112" grpId="0" animBg="1"/>
      <p:bldP spid="126" grpId="0"/>
      <p:bldP spid="13" grpId="0" animBg="1"/>
      <p:bldP spid="137" grpId="0" animBg="1"/>
      <p:bldP spid="1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大作业评分标准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628800"/>
            <a:ext cx="7920880" cy="496855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本次大作业占总成绩分比为</a:t>
            </a:r>
            <a:r>
              <a:rPr lang="en-US" altLang="zh-CN" dirty="0" smtClean="0">
                <a:solidFill>
                  <a:srgbClr val="C00000"/>
                </a:solidFill>
              </a:rPr>
              <a:t>30%</a:t>
            </a:r>
            <a:r>
              <a:rPr lang="zh-CN" altLang="en-US" dirty="0" smtClean="0">
                <a:solidFill>
                  <a:srgbClr val="C00000"/>
                </a:solidFill>
              </a:rPr>
              <a:t>。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如到截止时间还未交按</a:t>
            </a:r>
            <a:r>
              <a:rPr lang="en-US" altLang="zh-CN" dirty="0" smtClean="0"/>
              <a:t>0</a:t>
            </a:r>
            <a:r>
              <a:rPr lang="zh-CN" altLang="en-US" dirty="0" smtClean="0"/>
              <a:t>分处理。</a:t>
            </a:r>
            <a:endParaRPr lang="en-US" altLang="zh-CN" dirty="0" smtClean="0"/>
          </a:p>
          <a:p>
            <a:r>
              <a:rPr lang="zh-CN" altLang="en-US" dirty="0" smtClean="0"/>
              <a:t>大作业分值中有</a:t>
            </a:r>
            <a:r>
              <a:rPr lang="en-US" altLang="zh-CN" dirty="0" smtClean="0"/>
              <a:t>30%</a:t>
            </a:r>
            <a:r>
              <a:rPr lang="zh-CN" altLang="en-US" dirty="0" smtClean="0"/>
              <a:t>为“</a:t>
            </a:r>
            <a:r>
              <a:rPr lang="zh-CN" altLang="en-US" dirty="0" smtClean="0">
                <a:solidFill>
                  <a:srgbClr val="C00000"/>
                </a:solidFill>
              </a:rPr>
              <a:t>排名分</a:t>
            </a:r>
            <a:r>
              <a:rPr lang="zh-CN" altLang="en-US" dirty="0" smtClean="0"/>
              <a:t>”，我会按交的先后次序进行排序，先交的得满分排名分，后交的排名分相对较少。排名分</a:t>
            </a:r>
            <a:r>
              <a:rPr lang="en-US" altLang="zh-CN" dirty="0" smtClean="0"/>
              <a:t>=</a:t>
            </a:r>
            <a:r>
              <a:rPr lang="zh-CN" altLang="en-US" dirty="0" smtClean="0"/>
              <a:t>满分</a:t>
            </a:r>
            <a:r>
              <a:rPr lang="en-US" altLang="zh-CN" dirty="0" smtClean="0"/>
              <a:t>X(1-(</a:t>
            </a:r>
            <a:r>
              <a:rPr lang="zh-CN" altLang="en-US" dirty="0" smtClean="0"/>
              <a:t>名次</a:t>
            </a:r>
            <a:r>
              <a:rPr lang="en-US" altLang="zh-CN" dirty="0" smtClean="0"/>
              <a:t>-1)/</a:t>
            </a:r>
            <a:r>
              <a:rPr lang="zh-CN" altLang="en-US" dirty="0" smtClean="0"/>
              <a:t>总人数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大作业中剩下的</a:t>
            </a:r>
            <a:r>
              <a:rPr lang="en-US" altLang="zh-CN" dirty="0" smtClean="0"/>
              <a:t>70%</a:t>
            </a:r>
            <a:r>
              <a:rPr lang="zh-CN" altLang="en-US" dirty="0" smtClean="0"/>
              <a:t>为“</a:t>
            </a:r>
            <a:r>
              <a:rPr lang="zh-CN" altLang="en-US" dirty="0" smtClean="0">
                <a:solidFill>
                  <a:srgbClr val="C00000"/>
                </a:solidFill>
              </a:rPr>
              <a:t>内容分</a:t>
            </a:r>
            <a:r>
              <a:rPr lang="zh-CN" altLang="en-US" dirty="0" smtClean="0"/>
              <a:t>” ，根据完成的质量、正确性、美观性等方面进行评分。只要按时完成，基本正确，一般不会给得过低。</a:t>
            </a:r>
            <a:endParaRPr lang="en-US" altLang="zh-CN" dirty="0" smtClean="0"/>
          </a:p>
          <a:p>
            <a:r>
              <a:rPr lang="zh-CN" altLang="en-US" dirty="0" smtClean="0"/>
              <a:t>希望大家独立完成，尽量不要抄袭。</a:t>
            </a:r>
            <a:endParaRPr lang="en-US" altLang="zh-CN" dirty="0"/>
          </a:p>
          <a:p>
            <a:r>
              <a:rPr lang="zh-CN" altLang="en-US" dirty="0" smtClean="0"/>
              <a:t>建议自己课后去练习</a:t>
            </a:r>
            <a:r>
              <a:rPr lang="en-US" altLang="zh-CN" dirty="0" smtClean="0"/>
              <a:t>MATLAB</a:t>
            </a:r>
            <a:r>
              <a:rPr lang="zh-CN" altLang="en-US" dirty="0" smtClean="0"/>
              <a:t>对</a:t>
            </a:r>
            <a:r>
              <a:rPr lang="en-US" altLang="zh-CN" dirty="0" smtClean="0"/>
              <a:t>txt</a:t>
            </a:r>
            <a:r>
              <a:rPr lang="zh-CN" altLang="en-US" dirty="0" smtClean="0"/>
              <a:t>型文件的数据读取操作和</a:t>
            </a:r>
            <a:r>
              <a:rPr lang="en-US" altLang="zh-CN" dirty="0" smtClean="0"/>
              <a:t>MATLAB</a:t>
            </a:r>
            <a:r>
              <a:rPr lang="zh-CN" altLang="en-US" dirty="0" smtClean="0"/>
              <a:t>对矩阵运算的相关编程技巧，这些在课上我不会讲解。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9675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Dimensionality Reduction  (</a:t>
            </a:r>
            <a:r>
              <a:rPr lang="zh-CN" altLang="en-US" dirty="0" smtClean="0"/>
              <a:t>降维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755576" y="1628800"/>
            <a:ext cx="7571184" cy="4876800"/>
          </a:xfrm>
        </p:spPr>
        <p:txBody>
          <a:bodyPr/>
          <a:lstStyle/>
          <a:p>
            <a:r>
              <a:rPr lang="zh-CN" altLang="en-US" dirty="0" smtClean="0"/>
              <a:t>分解：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PCA</a:t>
            </a:r>
            <a:r>
              <a:rPr lang="zh-CN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</a:rPr>
              <a:t>Principal Components Analysis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ICA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Independent Components Analysis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流形学习：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MDS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Multi-dimensional Scaling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LPP</a:t>
            </a:r>
            <a:r>
              <a:rPr lang="zh-CN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</a:rPr>
              <a:t>Locality Preserving Projection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LLE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Locally Linear Embedding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Isomap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Isometric feature mapping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LE</a:t>
            </a:r>
            <a:r>
              <a:rPr lang="zh-CN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</a:rPr>
              <a:t>Laplacian </a:t>
            </a:r>
            <a:r>
              <a:rPr lang="en-US" altLang="zh-CN" dirty="0" err="1" smtClean="0">
                <a:solidFill>
                  <a:srgbClr val="C00000"/>
                </a:solidFill>
              </a:rPr>
              <a:t>Eigenmaps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20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Principal Component Analysis (PCA)</a:t>
            </a:r>
            <a:br>
              <a:rPr lang="en-US" altLang="zh-CN" dirty="0" smtClean="0"/>
            </a:br>
            <a:r>
              <a:rPr lang="zh-CN" altLang="en-US" dirty="0"/>
              <a:t>主成分分析</a:t>
            </a:r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498649" y="1772816"/>
            <a:ext cx="8208912" cy="48768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是一种经典的数据分析方法，很多人喜欢将其归类为“特征提取方法</a:t>
            </a:r>
            <a:r>
              <a:rPr lang="en-US" altLang="zh-CN" dirty="0" smtClean="0"/>
              <a:t>(feature extraction)</a:t>
            </a:r>
            <a:r>
              <a:rPr lang="zh-CN" altLang="en-US" dirty="0" smtClean="0"/>
              <a:t>”，这主要是因为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用于人脸识别的这个案例非常著名。我认为</a:t>
            </a:r>
            <a:r>
              <a:rPr lang="en-US" altLang="zh-CN" dirty="0" smtClean="0"/>
              <a:t>PCA</a:t>
            </a:r>
            <a:r>
              <a:rPr lang="zh-CN" altLang="en-US" dirty="0" smtClean="0"/>
              <a:t>最重要的作用是</a:t>
            </a:r>
            <a:r>
              <a:rPr lang="zh-CN" altLang="en-US" dirty="0" smtClean="0">
                <a:solidFill>
                  <a:srgbClr val="C00000"/>
                </a:solidFill>
              </a:rPr>
              <a:t>降维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8390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9592" y="4896961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“</a:t>
            </a:r>
            <a:r>
              <a:rPr lang="en-US" altLang="zh-CN" dirty="0" smtClean="0">
                <a:solidFill>
                  <a:srgbClr val="C00000"/>
                </a:solidFill>
              </a:rPr>
              <a:t>Eigen-face</a:t>
            </a:r>
            <a:r>
              <a:rPr lang="zh-CN" altLang="en-US" dirty="0" smtClean="0"/>
              <a:t>”（特征脸）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Sirovich</a:t>
            </a:r>
            <a:r>
              <a:rPr lang="en-US" altLang="zh-CN" dirty="0" smtClean="0"/>
              <a:t> and Kirby, 1987.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5403156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用于人脸图像分析与识别，在当时是突破性的进展。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49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First look on PCA (</a:t>
            </a:r>
            <a:r>
              <a:rPr lang="zh-CN" altLang="en-US" dirty="0" smtClean="0"/>
              <a:t>第一次认识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2368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为了能够帮助大家在被公式打晕之前理解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的真谛，我们先看一个视频（偶然摘录自</a:t>
            </a:r>
            <a:r>
              <a:rPr lang="en-US" altLang="zh-CN" dirty="0" smtClean="0"/>
              <a:t>YOUTUBE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7" name="A layman's introduction to principal component analysi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2418181"/>
            <a:ext cx="5688632" cy="4266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16216" y="256490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轴与轴之间互相垂直，意味着正交</a:t>
            </a:r>
            <a:r>
              <a:rPr lang="en-US" altLang="zh-CN" dirty="0" smtClean="0"/>
              <a:t>(Orthogonal)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18206" y="3884855"/>
            <a:ext cx="246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问：那个自上而下的茶壶视角也能生成</a:t>
            </a:r>
            <a:r>
              <a:rPr lang="en-US" altLang="zh-CN" dirty="0" smtClean="0"/>
              <a:t>2</a:t>
            </a:r>
            <a:r>
              <a:rPr lang="zh-CN" altLang="en-US" dirty="0" smtClean="0"/>
              <a:t>根很长的轴，</a:t>
            </a:r>
            <a:r>
              <a:rPr lang="zh-CN" altLang="en-US" dirty="0"/>
              <a:t>为何</a:t>
            </a:r>
            <a:r>
              <a:rPr lang="zh-CN" altLang="en-US" dirty="0" smtClean="0"/>
              <a:t>却不如斜视角的照片好呢？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16224" y="5446965"/>
            <a:ext cx="237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第一次对</a:t>
            </a:r>
            <a:r>
              <a:rPr lang="en-US" altLang="zh-CN" dirty="0" smtClean="0">
                <a:solidFill>
                  <a:srgbClr val="0070C0"/>
                </a:solidFill>
              </a:rPr>
              <a:t>PCA</a:t>
            </a:r>
            <a:r>
              <a:rPr lang="zh-CN" altLang="en-US" dirty="0" smtClean="0">
                <a:solidFill>
                  <a:srgbClr val="0070C0"/>
                </a:solidFill>
              </a:rPr>
              <a:t>的</a:t>
            </a:r>
            <a:r>
              <a:rPr lang="zh-CN" altLang="en-US" dirty="0">
                <a:solidFill>
                  <a:srgbClr val="0070C0"/>
                </a:solidFill>
              </a:rPr>
              <a:t>认识</a:t>
            </a:r>
            <a:r>
              <a:rPr lang="zh-CN" altLang="en-US" dirty="0" smtClean="0">
                <a:solidFill>
                  <a:srgbClr val="0070C0"/>
                </a:solidFill>
              </a:rPr>
              <a:t>：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“表达最丰富的信息”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0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David_Lee\Desktop\弹簧和滑块观测系统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89040"/>
            <a:ext cx="4051470" cy="281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Second look on PCA via a case study</a:t>
            </a:r>
            <a:br>
              <a:rPr lang="en-US" altLang="zh-CN" dirty="0" smtClean="0"/>
            </a:br>
            <a:r>
              <a:rPr lang="en-US" altLang="zh-CN" dirty="0" smtClean="0"/>
              <a:t>(</a:t>
            </a:r>
            <a:r>
              <a:rPr lang="zh-CN" altLang="en-US" dirty="0" smtClean="0"/>
              <a:t>通过一个工程实例第二次认识</a:t>
            </a:r>
            <a:r>
              <a:rPr lang="en-US" altLang="zh-CN" dirty="0" smtClean="0"/>
              <a:t>PCA)</a:t>
            </a:r>
            <a:endParaRPr lang="zh-CN" alt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51648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作为一个工程师，往往在某些项目中会遇到一种情况：我们用来测量观察某个系统的仪器、或者说手段是充分甚至富余的。也就是说我们可以获取大量富余的数据，但隐藏在这个系统对象后的机理</a:t>
            </a:r>
            <a:r>
              <a:rPr lang="en-US" altLang="zh-CN" dirty="0" smtClean="0"/>
              <a:t>(mechanis</a:t>
            </a:r>
            <a:r>
              <a:rPr lang="en-US" altLang="zh-CN" dirty="0"/>
              <a:t>m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是简单的。如何从纷繁芜杂的数据中发现规律，是</a:t>
            </a:r>
            <a:r>
              <a:rPr lang="en-US" altLang="zh-CN" dirty="0" smtClean="0"/>
              <a:t>PCA</a:t>
            </a:r>
            <a:r>
              <a:rPr lang="zh-CN" altLang="en-US" dirty="0" smtClean="0"/>
              <a:t>这一类方法的动机</a:t>
            </a:r>
            <a:r>
              <a:rPr lang="en-US" altLang="zh-CN" dirty="0" smtClean="0"/>
              <a:t>(motivation)</a:t>
            </a:r>
            <a:r>
              <a:rPr lang="zh-CN" altLang="en-US" dirty="0" smtClean="0"/>
              <a:t>。如下是一个工程实例</a:t>
            </a:r>
            <a:r>
              <a:rPr lang="en-US" altLang="zh-CN" dirty="0" smtClean="0"/>
              <a:t>—</a:t>
            </a:r>
            <a:r>
              <a:rPr lang="zh-CN" altLang="en-US" dirty="0">
                <a:solidFill>
                  <a:srgbClr val="C00000"/>
                </a:solidFill>
              </a:rPr>
              <a:t>一</a:t>
            </a:r>
            <a:r>
              <a:rPr lang="zh-CN" altLang="en-US" dirty="0" smtClean="0">
                <a:solidFill>
                  <a:srgbClr val="C00000"/>
                </a:solidFill>
              </a:rPr>
              <a:t>个由三枚摄像机观测的弹簧滑块系统</a:t>
            </a:r>
            <a:r>
              <a:rPr lang="zh-CN" altLang="en-US" dirty="0"/>
              <a:t>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5299" name="Picture 3" descr="C:\Users\David_Lee\Desktop\摄像机观测结果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57" y="4581128"/>
            <a:ext cx="3737769" cy="131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66169" y="599346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观测结果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06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Second look on PCA via a case study</a:t>
            </a:r>
            <a:br>
              <a:rPr lang="en-US" altLang="zh-CN" dirty="0" smtClean="0"/>
            </a:br>
            <a:r>
              <a:rPr lang="en-US" altLang="zh-CN" dirty="0" smtClean="0"/>
              <a:t>(</a:t>
            </a:r>
            <a:r>
              <a:rPr lang="zh-CN" altLang="en-US" dirty="0" smtClean="0"/>
              <a:t>通过一个工程实例第二次认识</a:t>
            </a:r>
            <a:r>
              <a:rPr lang="en-US" altLang="zh-CN" dirty="0" smtClean="0"/>
              <a:t>PCA)</a:t>
            </a:r>
            <a:endParaRPr lang="zh-CN" alt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51648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只要学过一点中学物理的人都明白，弹簧实际上会沿着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轴在平衡点处往复振动。但这个例子是我们经常面对的工程问题的缩影，即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我们不知道隐藏在现象后面的理论，不明白弹簧的运动规律，只能通过实验设计进行分析。</a:t>
            </a:r>
            <a:endParaRPr lang="en-US" altLang="zh-CN" dirty="0" smtClean="0"/>
          </a:p>
          <a:p>
            <a:r>
              <a:rPr lang="zh-CN" altLang="en-US" dirty="0" smtClean="0"/>
              <a:t>噪声随处可见，比如空气阻力，弹簧的非线性，地面摩擦力，摄像机噪声都会带来干扰，为了更加准确地观测与建模，我们需要</a:t>
            </a:r>
            <a:r>
              <a:rPr lang="zh-CN" altLang="en-US" dirty="0" smtClean="0">
                <a:solidFill>
                  <a:srgbClr val="C00000"/>
                </a:solidFill>
              </a:rPr>
              <a:t>冗余数据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112968"/>
              </p:ext>
            </p:extLst>
          </p:nvPr>
        </p:nvGraphicFramePr>
        <p:xfrm>
          <a:off x="611560" y="4221088"/>
          <a:ext cx="234950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03" name="Equation" r:id="rId3" imgW="977760" imgH="164880" progId="Equation.DSMT4">
                  <p:embed/>
                </p:oleObj>
              </mc:Choice>
              <mc:Fallback>
                <p:oleObj name="Equation" r:id="rId3" imgW="977760" imgH="16488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221088"/>
                        <a:ext cx="2349500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3" descr="C:\Users\David_Lee\Desktop\摄像机观测结果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48"/>
          <a:stretch/>
        </p:blipFill>
        <p:spPr bwMode="auto">
          <a:xfrm>
            <a:off x="1531650" y="5069092"/>
            <a:ext cx="1168142" cy="131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29665" y="5178836"/>
            <a:ext cx="32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1650" y="5661814"/>
            <a:ext cx="32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796759" y="5520751"/>
            <a:ext cx="352509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802170" y="5519843"/>
            <a:ext cx="0" cy="35799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>
            <a:off x="1137905" y="4574072"/>
            <a:ext cx="658853" cy="719616"/>
          </a:xfrm>
          <a:custGeom>
            <a:avLst/>
            <a:gdLst>
              <a:gd name="connsiteX0" fmla="*/ 0 w 611404"/>
              <a:gd name="connsiteY0" fmla="*/ 0 h 719616"/>
              <a:gd name="connsiteX1" fmla="*/ 411210 w 611404"/>
              <a:gd name="connsiteY1" fmla="*/ 243479 h 719616"/>
              <a:gd name="connsiteX2" fmla="*/ 611404 w 611404"/>
              <a:gd name="connsiteY2" fmla="*/ 719616 h 71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1404" h="719616">
                <a:moveTo>
                  <a:pt x="0" y="0"/>
                </a:moveTo>
                <a:cubicBezTo>
                  <a:pt x="154654" y="61771"/>
                  <a:pt x="309309" y="123543"/>
                  <a:pt x="411210" y="243479"/>
                </a:cubicBezTo>
                <a:cubicBezTo>
                  <a:pt x="513111" y="363415"/>
                  <a:pt x="562257" y="541515"/>
                  <a:pt x="611404" y="719616"/>
                </a:cubicBezTo>
              </a:path>
            </a:pathLst>
          </a:cu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177182" y="4606514"/>
            <a:ext cx="439553" cy="1282325"/>
          </a:xfrm>
          <a:custGeom>
            <a:avLst/>
            <a:gdLst>
              <a:gd name="connsiteX0" fmla="*/ 331340 w 439553"/>
              <a:gd name="connsiteY0" fmla="*/ 0 h 1282325"/>
              <a:gd name="connsiteX1" fmla="*/ 1290 w 439553"/>
              <a:gd name="connsiteY1" fmla="*/ 735849 h 1282325"/>
              <a:gd name="connsiteX2" fmla="*/ 439553 w 439553"/>
              <a:gd name="connsiteY2" fmla="*/ 1282325 h 128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553" h="1282325">
                <a:moveTo>
                  <a:pt x="331340" y="0"/>
                </a:moveTo>
                <a:cubicBezTo>
                  <a:pt x="157297" y="261064"/>
                  <a:pt x="-16745" y="522128"/>
                  <a:pt x="1290" y="735849"/>
                </a:cubicBezTo>
                <a:cubicBezTo>
                  <a:pt x="19325" y="949570"/>
                  <a:pt x="368313" y="1195755"/>
                  <a:pt x="439553" y="1282325"/>
                </a:cubicBezTo>
              </a:path>
            </a:pathLst>
          </a:custGeom>
          <a:ln>
            <a:prstDash val="dash"/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1560" y="63093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每个数据向量都是</a:t>
            </a:r>
            <a:r>
              <a:rPr lang="en-US" altLang="zh-CN" dirty="0" smtClean="0"/>
              <a:t>6</a:t>
            </a:r>
            <a:r>
              <a:rPr lang="zh-CN" altLang="en-US" dirty="0" smtClean="0"/>
              <a:t>维的。</a:t>
            </a:r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276694"/>
              </p:ext>
            </p:extLst>
          </p:nvPr>
        </p:nvGraphicFramePr>
        <p:xfrm>
          <a:off x="4211960" y="3914705"/>
          <a:ext cx="2867025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04" name="Equation" r:id="rId6" imgW="1193760" imgH="838080" progId="Equation.DSMT4">
                  <p:embed/>
                </p:oleObj>
              </mc:Choice>
              <mc:Fallback>
                <p:oleObj name="Equation" r:id="rId6" imgW="1193760" imgH="8380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3914705"/>
                        <a:ext cx="2867025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右大括号 16"/>
          <p:cNvSpPr/>
          <p:nvPr/>
        </p:nvSpPr>
        <p:spPr>
          <a:xfrm>
            <a:off x="7164288" y="4045450"/>
            <a:ext cx="216024" cy="1801029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452320" y="457407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种观测值</a:t>
            </a:r>
            <a:endParaRPr lang="en-US" altLang="zh-CN" dirty="0" smtClean="0"/>
          </a:p>
          <a:p>
            <a:r>
              <a:rPr lang="en-US" altLang="zh-CN" dirty="0" smtClean="0"/>
              <a:t>(6</a:t>
            </a:r>
            <a:r>
              <a:rPr lang="zh-CN" altLang="en-US" dirty="0" smtClean="0"/>
              <a:t>种数据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3" name="右大括号 22"/>
          <p:cNvSpPr/>
          <p:nvPr/>
        </p:nvSpPr>
        <p:spPr>
          <a:xfrm rot="5400000">
            <a:off x="5724127" y="4941168"/>
            <a:ext cx="216024" cy="223224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256074" y="6143057"/>
            <a:ext cx="183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r>
              <a:rPr lang="zh-CN" altLang="en-US" dirty="0" smtClean="0"/>
              <a:t>次观测</a:t>
            </a:r>
            <a:endParaRPr lang="en-US" altLang="zh-CN" dirty="0" smtClean="0"/>
          </a:p>
          <a:p>
            <a:r>
              <a:rPr lang="en-US" altLang="zh-CN" dirty="0" smtClean="0"/>
              <a:t>(n</a:t>
            </a:r>
            <a:r>
              <a:rPr lang="zh-CN" altLang="en-US" dirty="0" smtClean="0"/>
              <a:t>组数据向量</a:t>
            </a:r>
            <a:r>
              <a:rPr lang="en-US" altLang="zh-CN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62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Y=PX </a:t>
            </a:r>
            <a:r>
              <a:rPr lang="zh-CN" altLang="en-US" dirty="0" smtClean="0"/>
              <a:t>重新认识世界</a:t>
            </a:r>
            <a:endParaRPr lang="zh-CN" altLang="en-US" dirty="0"/>
          </a:p>
        </p:txBody>
      </p:sp>
      <p:sp>
        <p:nvSpPr>
          <p:cNvPr id="29" name="内容占位符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516483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Y=PX</a:t>
            </a:r>
            <a:r>
              <a:rPr lang="zh-CN" altLang="en-US" dirty="0" smtClean="0"/>
              <a:t>的讨论</a:t>
            </a:r>
            <a:endParaRPr lang="en-US" altLang="zh-CN" dirty="0" smtClean="0"/>
          </a:p>
          <a:p>
            <a:r>
              <a:rPr lang="zh-CN" altLang="en-US" dirty="0" smtClean="0"/>
              <a:t>根据上一页，</a:t>
            </a:r>
            <a:r>
              <a:rPr lang="en-US" altLang="zh-CN" dirty="0" smtClean="0"/>
              <a:t>X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mxn</a:t>
            </a:r>
            <a:r>
              <a:rPr lang="zh-CN" altLang="en-US" dirty="0" smtClean="0"/>
              <a:t>的数据矩阵。这里</a:t>
            </a:r>
            <a:r>
              <a:rPr lang="en-US" altLang="zh-CN" dirty="0" smtClean="0"/>
              <a:t>P</a:t>
            </a:r>
            <a:r>
              <a:rPr lang="zh-CN" altLang="en-US" dirty="0" smtClean="0"/>
              <a:t>是一个</a:t>
            </a:r>
            <a:r>
              <a:rPr lang="en-US" altLang="zh-CN" dirty="0" err="1" smtClean="0"/>
              <a:t>mxm</a:t>
            </a:r>
            <a:r>
              <a:rPr lang="zh-CN" altLang="en-US" dirty="0" smtClean="0"/>
              <a:t>的方阵，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也是一个</a:t>
            </a:r>
            <a:r>
              <a:rPr lang="en-US" altLang="zh-CN" dirty="0" err="1" smtClean="0"/>
              <a:t>mxn</a:t>
            </a:r>
            <a:r>
              <a:rPr lang="zh-CN" altLang="en-US" dirty="0" smtClean="0"/>
              <a:t>的矩阵。通过这种变换，得到了新数据矩阵</a:t>
            </a:r>
            <a:r>
              <a:rPr lang="en-US" altLang="zh-CN" dirty="0" smtClean="0"/>
              <a:t>Y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的每一列数据</a:t>
            </a:r>
            <a:r>
              <a:rPr lang="en-US" altLang="zh-CN" dirty="0" smtClean="0"/>
              <a:t>x</a:t>
            </a:r>
            <a:r>
              <a:rPr lang="zh-CN" altLang="en-US" dirty="0" smtClean="0"/>
              <a:t>而言（这里</a:t>
            </a:r>
            <a:r>
              <a:rPr lang="en-US" altLang="zh-CN" dirty="0" smtClean="0"/>
              <a:t>m=6</a:t>
            </a:r>
            <a:r>
              <a:rPr lang="zh-CN" altLang="en-US" dirty="0" smtClean="0"/>
              <a:t>）：</a:t>
            </a:r>
            <a:endParaRPr lang="en-US" altLang="zh-CN" dirty="0" smtClean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744180"/>
              </p:ext>
            </p:extLst>
          </p:nvPr>
        </p:nvGraphicFramePr>
        <p:xfrm>
          <a:off x="251520" y="3212976"/>
          <a:ext cx="915987" cy="203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7" name="Equation" r:id="rId3" imgW="380880" imgH="838080" progId="Equation.DSMT4">
                  <p:embed/>
                </p:oleObj>
              </mc:Choice>
              <mc:Fallback>
                <p:oleObj name="Equation" r:id="rId3" imgW="38088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212976"/>
                        <a:ext cx="915987" cy="203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7544" y="5445224"/>
            <a:ext cx="853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p1…p6</a:t>
            </a:r>
            <a:r>
              <a:rPr lang="zh-CN" altLang="en-US" dirty="0" smtClean="0"/>
              <a:t>线性无关，则</a:t>
            </a:r>
            <a:r>
              <a:rPr lang="en-US" altLang="zh-CN" dirty="0" smtClean="0"/>
              <a:t>p1…p6</a:t>
            </a:r>
            <a:r>
              <a:rPr lang="zh-CN" altLang="en-US" dirty="0" smtClean="0"/>
              <a:t>为一组基，而</a:t>
            </a:r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是在</a:t>
            </a:r>
            <a:r>
              <a:rPr lang="en-US" altLang="zh-CN" dirty="0" smtClean="0"/>
              <a:t>m</a:t>
            </a:r>
            <a:r>
              <a:rPr lang="zh-CN" altLang="en-US" dirty="0" smtClean="0"/>
              <a:t>维向量空间中用这组基来表示。也可以说在</a:t>
            </a:r>
            <a:r>
              <a:rPr lang="en-US" altLang="zh-CN" dirty="0" smtClean="0"/>
              <a:t>p1…p6</a:t>
            </a:r>
            <a:r>
              <a:rPr lang="zh-CN" altLang="en-US" dirty="0" smtClean="0"/>
              <a:t>组成的坐标系中具有坐标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7544" y="6165304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通过基矩阵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，我们把</a:t>
            </a:r>
            <a:r>
              <a:rPr lang="en-US" altLang="zh-CN" dirty="0" smtClean="0"/>
              <a:t>X</a:t>
            </a:r>
            <a:r>
              <a:rPr lang="zh-CN" altLang="en-US" dirty="0" smtClean="0"/>
              <a:t>映射为</a:t>
            </a:r>
            <a:r>
              <a:rPr lang="en-US" altLang="zh-CN" dirty="0" smtClean="0"/>
              <a:t>Y</a:t>
            </a:r>
            <a:r>
              <a:rPr lang="zh-CN" altLang="en-US" dirty="0" smtClean="0"/>
              <a:t>，那么现在的问题就变为</a:t>
            </a:r>
            <a:r>
              <a:rPr lang="zh-CN" altLang="en-US" dirty="0" smtClean="0">
                <a:solidFill>
                  <a:srgbClr val="C00000"/>
                </a:solidFill>
              </a:rPr>
              <a:t>我们到底希望新的数据阵</a:t>
            </a:r>
            <a:r>
              <a:rPr lang="en-US" altLang="zh-CN" dirty="0" smtClean="0">
                <a:solidFill>
                  <a:srgbClr val="C00000"/>
                </a:solidFill>
              </a:rPr>
              <a:t>Y</a:t>
            </a:r>
            <a:r>
              <a:rPr lang="zh-CN" altLang="en-US" dirty="0" smtClean="0">
                <a:solidFill>
                  <a:srgbClr val="C00000"/>
                </a:solidFill>
              </a:rPr>
              <a:t>能展现出什么样的特性？怎么样才能挑选出一个好的</a:t>
            </a:r>
            <a:r>
              <a:rPr lang="en-US" altLang="zh-CN" dirty="0" smtClean="0">
                <a:solidFill>
                  <a:srgbClr val="C00000"/>
                </a:solidFill>
              </a:rPr>
              <a:t>P</a:t>
            </a:r>
            <a:r>
              <a:rPr lang="zh-CN" altLang="en-US" dirty="0" smtClean="0">
                <a:solidFill>
                  <a:srgbClr val="C00000"/>
                </a:solidFill>
              </a:rPr>
              <a:t>矩阵？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372144"/>
              </p:ext>
            </p:extLst>
          </p:nvPr>
        </p:nvGraphicFramePr>
        <p:xfrm>
          <a:off x="1733550" y="3261172"/>
          <a:ext cx="7142163" cy="203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8" name="Equation" r:id="rId5" imgW="2971800" imgH="838080" progId="Equation.DSMT4">
                  <p:embed/>
                </p:oleObj>
              </mc:Choice>
              <mc:Fallback>
                <p:oleObj name="Equation" r:id="rId5" imgW="2971800" imgH="8380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3261172"/>
                        <a:ext cx="7142163" cy="203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994900"/>
              </p:ext>
            </p:extLst>
          </p:nvPr>
        </p:nvGraphicFramePr>
        <p:xfrm>
          <a:off x="5724128" y="5763667"/>
          <a:ext cx="1922463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9" name="Equation" r:id="rId7" imgW="799920" imgH="164880" progId="Equation.DSMT4">
                  <p:embed/>
                </p:oleObj>
              </mc:Choice>
              <mc:Fallback>
                <p:oleObj name="Equation" r:id="rId7" imgW="799920" imgH="1648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5763667"/>
                        <a:ext cx="1922463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91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透明">
  <a:themeElements>
    <a:clrScheme name="透明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透明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4044</TotalTime>
  <Words>2343</Words>
  <Application>Microsoft Office PowerPoint</Application>
  <PresentationFormat>全屏显示(4:3)</PresentationFormat>
  <Paragraphs>219</Paragraphs>
  <Slides>30</Slides>
  <Notes>0</Notes>
  <HiddenSlides>0</HiddenSlides>
  <MMClips>7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2" baseType="lpstr">
      <vt:lpstr>透明</vt:lpstr>
      <vt:lpstr>Equation</vt:lpstr>
      <vt:lpstr>数据分析与机器学习 - 5</vt:lpstr>
      <vt:lpstr>Curse of Dimensionality（维度灾难）</vt:lpstr>
      <vt:lpstr>Discussion on Extra-terrestrial（外星人）</vt:lpstr>
      <vt:lpstr>Dimensionality Reduction  (降维)</vt:lpstr>
      <vt:lpstr>Principal Component Analysis (PCA) 主成分分析</vt:lpstr>
      <vt:lpstr>First look on PCA (第一次认识)</vt:lpstr>
      <vt:lpstr>Second look on PCA via a case study (通过一个工程实例第二次认识PCA)</vt:lpstr>
      <vt:lpstr>Second look on PCA via a case study (通过一个工程实例第二次认识PCA)</vt:lpstr>
      <vt:lpstr>Y=PX 重新认识世界</vt:lpstr>
      <vt:lpstr>Orthogonal basis (向量空间的正交基)</vt:lpstr>
      <vt:lpstr>Begin from Variances (始于方差的讨论)</vt:lpstr>
      <vt:lpstr>Properties of Cx (Cx的性质)</vt:lpstr>
      <vt:lpstr>Solving PCA by Eigenvalue Decomposition – 3rd look  （使用特征值分解来求PCA – 第三次认识）</vt:lpstr>
      <vt:lpstr>Solving PCA by Eigenvalue Decomposition – 3rd look （使用特征值分解来求PCA – 第三次认识）</vt:lpstr>
      <vt:lpstr>PCA and Dimensionality Reduction – 4th look （用PCA降维-第四次认识）</vt:lpstr>
      <vt:lpstr>To understand PCA （对PCA的四次认识 – 不断升华）</vt:lpstr>
      <vt:lpstr>Algorithm: PCA</vt:lpstr>
      <vt:lpstr>Failure cases of PCA （PCA失败的情况）</vt:lpstr>
      <vt:lpstr>Discussion on PCA （对PCA的讨论）</vt:lpstr>
      <vt:lpstr>PCA in a real application (将PCA用于工程实践)</vt:lpstr>
      <vt:lpstr>1st step：Obtaining real-time stream in both color and depth channels （实时获取彩色图像与深度图像流）</vt:lpstr>
      <vt:lpstr>2nd step：Obtaining point clouds in real-time and store them in files（实时获取彩色点云并存储为文件）</vt:lpstr>
      <vt:lpstr>3rd step：Separating plant from background （植株点云从背景中分离）</vt:lpstr>
      <vt:lpstr>4th step：Compute features— e.g., normals （计算点云的特征，比如说：每个点的法向量）</vt:lpstr>
      <vt:lpstr>5th step：Semi-automatic leaves segmentation （半自动式植株叶片分割与上色标记）</vt:lpstr>
      <vt:lpstr>Use PCA to reduce dimensionality of features of points （使用PCA对点云中的特征进行降维）</vt:lpstr>
      <vt:lpstr>Visualization of 6D to 3D by PCA （用PCA将6维数据降维至3维数据,并可视化）</vt:lpstr>
      <vt:lpstr>PCA大作业要求 （page 1）</vt:lpstr>
      <vt:lpstr>PCA大作业要求 （page 2）</vt:lpstr>
      <vt:lpstr>PCA大作业评分标准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数据分析与机器学习</dc:title>
  <dc:creator>David_Lee</dc:creator>
  <cp:lastModifiedBy>3</cp:lastModifiedBy>
  <cp:revision>339</cp:revision>
  <dcterms:created xsi:type="dcterms:W3CDTF">2016-08-24T08:40:02Z</dcterms:created>
  <dcterms:modified xsi:type="dcterms:W3CDTF">2016-11-21T02:52:18Z</dcterms:modified>
</cp:coreProperties>
</file>